
<file path=[Content_Types].xml><?xml version="1.0" encoding="utf-8"?>
<Types xmlns="http://schemas.openxmlformats.org/package/2006/content-types">
  <Default Extension="avi" ContentType="video/x-msvideo"/>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4"/>
  </p:sldMasterIdLst>
  <p:sldIdLst>
    <p:sldId id="256" r:id="rId5"/>
    <p:sldId id="284" r:id="rId6"/>
    <p:sldId id="257" r:id="rId7"/>
    <p:sldId id="258" r:id="rId8"/>
    <p:sldId id="295" r:id="rId9"/>
    <p:sldId id="270" r:id="rId10"/>
    <p:sldId id="281" r:id="rId11"/>
    <p:sldId id="291" r:id="rId12"/>
    <p:sldId id="272" r:id="rId13"/>
    <p:sldId id="289" r:id="rId14"/>
    <p:sldId id="274" r:id="rId15"/>
    <p:sldId id="290" r:id="rId16"/>
    <p:sldId id="275" r:id="rId17"/>
    <p:sldId id="276" r:id="rId18"/>
    <p:sldId id="285" r:id="rId19"/>
    <p:sldId id="286" r:id="rId20"/>
    <p:sldId id="293" r:id="rId21"/>
    <p:sldId id="294" r:id="rId22"/>
    <p:sldId id="287" r:id="rId23"/>
    <p:sldId id="288" r:id="rId24"/>
    <p:sldId id="283"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USHKA KHANNA - 200906232" initials="AK2" lastIdx="1" clrIdx="0">
    <p:extLst>
      <p:ext uri="{19B8F6BF-5375-455C-9EA6-DF929625EA0E}">
        <p15:presenceInfo xmlns:p15="http://schemas.microsoft.com/office/powerpoint/2012/main" userId="ANUSHKA KHANNA - 200906232"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61D7D88-6B62-4C88-90A5-E19F99B64950}" type="datetimeFigureOut">
              <a:rPr lang="en-IN" smtClean="0"/>
              <a:t>26-10-2022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0E5DCC-A0A8-47DE-A82B-01306FAB87C7}" type="slidenum">
              <a:rPr lang="en-IN" smtClean="0"/>
              <a:t>‹#›</a:t>
            </a:fld>
            <a:endParaRPr lang="en-IN"/>
          </a:p>
        </p:txBody>
      </p:sp>
    </p:spTree>
    <p:extLst>
      <p:ext uri="{BB962C8B-B14F-4D97-AF65-F5344CB8AC3E}">
        <p14:creationId xmlns:p14="http://schemas.microsoft.com/office/powerpoint/2010/main" val="17709621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1D7D88-6B62-4C88-90A5-E19F99B64950}" type="datetimeFigureOut">
              <a:rPr lang="en-IN" smtClean="0"/>
              <a:t>26-10-2022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0E5DCC-A0A8-47DE-A82B-01306FAB87C7}" type="slidenum">
              <a:rPr lang="en-IN" smtClean="0"/>
              <a:t>‹#›</a:t>
            </a:fld>
            <a:endParaRPr lang="en-IN"/>
          </a:p>
        </p:txBody>
      </p:sp>
    </p:spTree>
    <p:extLst>
      <p:ext uri="{BB962C8B-B14F-4D97-AF65-F5344CB8AC3E}">
        <p14:creationId xmlns:p14="http://schemas.microsoft.com/office/powerpoint/2010/main" val="4223939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1D7D88-6B62-4C88-90A5-E19F99B64950}" type="datetimeFigureOut">
              <a:rPr lang="en-IN" smtClean="0"/>
              <a:t>26-10-2022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0E5DCC-A0A8-47DE-A82B-01306FAB87C7}"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8257301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1D7D88-6B62-4C88-90A5-E19F99B64950}" type="datetimeFigureOut">
              <a:rPr lang="en-IN" smtClean="0"/>
              <a:t>26-10-2022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0E5DCC-A0A8-47DE-A82B-01306FAB87C7}" type="slidenum">
              <a:rPr lang="en-IN" smtClean="0"/>
              <a:t>‹#›</a:t>
            </a:fld>
            <a:endParaRPr lang="en-IN"/>
          </a:p>
        </p:txBody>
      </p:sp>
    </p:spTree>
    <p:extLst>
      <p:ext uri="{BB962C8B-B14F-4D97-AF65-F5344CB8AC3E}">
        <p14:creationId xmlns:p14="http://schemas.microsoft.com/office/powerpoint/2010/main" val="18520177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1D7D88-6B62-4C88-90A5-E19F99B64950}" type="datetimeFigureOut">
              <a:rPr lang="en-IN" smtClean="0"/>
              <a:t>26-10-2022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0E5DCC-A0A8-47DE-A82B-01306FAB87C7}"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2875009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1D7D88-6B62-4C88-90A5-E19F99B64950}" type="datetimeFigureOut">
              <a:rPr lang="en-IN" smtClean="0"/>
              <a:t>26-10-2022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0E5DCC-A0A8-47DE-A82B-01306FAB87C7}" type="slidenum">
              <a:rPr lang="en-IN" smtClean="0"/>
              <a:t>‹#›</a:t>
            </a:fld>
            <a:endParaRPr lang="en-IN"/>
          </a:p>
        </p:txBody>
      </p:sp>
    </p:spTree>
    <p:extLst>
      <p:ext uri="{BB962C8B-B14F-4D97-AF65-F5344CB8AC3E}">
        <p14:creationId xmlns:p14="http://schemas.microsoft.com/office/powerpoint/2010/main" val="30721790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1D7D88-6B62-4C88-90A5-E19F99B64950}" type="datetimeFigureOut">
              <a:rPr lang="en-IN" smtClean="0"/>
              <a:t>26-10-2022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0E5DCC-A0A8-47DE-A82B-01306FAB87C7}" type="slidenum">
              <a:rPr lang="en-IN" smtClean="0"/>
              <a:t>‹#›</a:t>
            </a:fld>
            <a:endParaRPr lang="en-IN"/>
          </a:p>
        </p:txBody>
      </p:sp>
    </p:spTree>
    <p:extLst>
      <p:ext uri="{BB962C8B-B14F-4D97-AF65-F5344CB8AC3E}">
        <p14:creationId xmlns:p14="http://schemas.microsoft.com/office/powerpoint/2010/main" val="1250818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1D7D88-6B62-4C88-90A5-E19F99B64950}" type="datetimeFigureOut">
              <a:rPr lang="en-IN" smtClean="0"/>
              <a:t>26-10-2022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0E5DCC-A0A8-47DE-A82B-01306FAB87C7}" type="slidenum">
              <a:rPr lang="en-IN" smtClean="0"/>
              <a:t>‹#›</a:t>
            </a:fld>
            <a:endParaRPr lang="en-IN"/>
          </a:p>
        </p:txBody>
      </p:sp>
    </p:spTree>
    <p:extLst>
      <p:ext uri="{BB962C8B-B14F-4D97-AF65-F5344CB8AC3E}">
        <p14:creationId xmlns:p14="http://schemas.microsoft.com/office/powerpoint/2010/main" val="1733917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1D7D88-6B62-4C88-90A5-E19F99B64950}" type="datetimeFigureOut">
              <a:rPr lang="en-IN" smtClean="0"/>
              <a:t>26-10-2022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0E5DCC-A0A8-47DE-A82B-01306FAB87C7}" type="slidenum">
              <a:rPr lang="en-IN" smtClean="0"/>
              <a:t>‹#›</a:t>
            </a:fld>
            <a:endParaRPr lang="en-IN"/>
          </a:p>
        </p:txBody>
      </p:sp>
    </p:spTree>
    <p:extLst>
      <p:ext uri="{BB962C8B-B14F-4D97-AF65-F5344CB8AC3E}">
        <p14:creationId xmlns:p14="http://schemas.microsoft.com/office/powerpoint/2010/main" val="1144976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1D7D88-6B62-4C88-90A5-E19F99B64950}" type="datetimeFigureOut">
              <a:rPr lang="en-IN" smtClean="0"/>
              <a:t>26-10-2022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0E5DCC-A0A8-47DE-A82B-01306FAB87C7}" type="slidenum">
              <a:rPr lang="en-IN" smtClean="0"/>
              <a:t>‹#›</a:t>
            </a:fld>
            <a:endParaRPr lang="en-IN"/>
          </a:p>
        </p:txBody>
      </p:sp>
    </p:spTree>
    <p:extLst>
      <p:ext uri="{BB962C8B-B14F-4D97-AF65-F5344CB8AC3E}">
        <p14:creationId xmlns:p14="http://schemas.microsoft.com/office/powerpoint/2010/main" val="2091456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61D7D88-6B62-4C88-90A5-E19F99B64950}" type="datetimeFigureOut">
              <a:rPr lang="en-IN" smtClean="0"/>
              <a:t>26-10-2022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C0E5DCC-A0A8-47DE-A82B-01306FAB87C7}" type="slidenum">
              <a:rPr lang="en-IN" smtClean="0"/>
              <a:t>‹#›</a:t>
            </a:fld>
            <a:endParaRPr lang="en-IN"/>
          </a:p>
        </p:txBody>
      </p:sp>
    </p:spTree>
    <p:extLst>
      <p:ext uri="{BB962C8B-B14F-4D97-AF65-F5344CB8AC3E}">
        <p14:creationId xmlns:p14="http://schemas.microsoft.com/office/powerpoint/2010/main" val="417121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61D7D88-6B62-4C88-90A5-E19F99B64950}" type="datetimeFigureOut">
              <a:rPr lang="en-IN" smtClean="0"/>
              <a:t>26-10-2022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C0E5DCC-A0A8-47DE-A82B-01306FAB87C7}" type="slidenum">
              <a:rPr lang="en-IN" smtClean="0"/>
              <a:t>‹#›</a:t>
            </a:fld>
            <a:endParaRPr lang="en-IN"/>
          </a:p>
        </p:txBody>
      </p:sp>
    </p:spTree>
    <p:extLst>
      <p:ext uri="{BB962C8B-B14F-4D97-AF65-F5344CB8AC3E}">
        <p14:creationId xmlns:p14="http://schemas.microsoft.com/office/powerpoint/2010/main" val="1148212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61D7D88-6B62-4C88-90A5-E19F99B64950}" type="datetimeFigureOut">
              <a:rPr lang="en-IN" smtClean="0"/>
              <a:t>26-10-2022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C0E5DCC-A0A8-47DE-A82B-01306FAB87C7}" type="slidenum">
              <a:rPr lang="en-IN" smtClean="0"/>
              <a:t>‹#›</a:t>
            </a:fld>
            <a:endParaRPr lang="en-IN"/>
          </a:p>
        </p:txBody>
      </p:sp>
    </p:spTree>
    <p:extLst>
      <p:ext uri="{BB962C8B-B14F-4D97-AF65-F5344CB8AC3E}">
        <p14:creationId xmlns:p14="http://schemas.microsoft.com/office/powerpoint/2010/main" val="2235091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1D7D88-6B62-4C88-90A5-E19F99B64950}" type="datetimeFigureOut">
              <a:rPr lang="en-IN" smtClean="0"/>
              <a:t>26-10-2022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C0E5DCC-A0A8-47DE-A82B-01306FAB87C7}" type="slidenum">
              <a:rPr lang="en-IN" smtClean="0"/>
              <a:t>‹#›</a:t>
            </a:fld>
            <a:endParaRPr lang="en-IN"/>
          </a:p>
        </p:txBody>
      </p:sp>
    </p:spTree>
    <p:extLst>
      <p:ext uri="{BB962C8B-B14F-4D97-AF65-F5344CB8AC3E}">
        <p14:creationId xmlns:p14="http://schemas.microsoft.com/office/powerpoint/2010/main" val="3621912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1D7D88-6B62-4C88-90A5-E19F99B64950}" type="datetimeFigureOut">
              <a:rPr lang="en-IN" smtClean="0"/>
              <a:t>26-10-2022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C0E5DCC-A0A8-47DE-A82B-01306FAB87C7}" type="slidenum">
              <a:rPr lang="en-IN" smtClean="0"/>
              <a:t>‹#›</a:t>
            </a:fld>
            <a:endParaRPr lang="en-IN"/>
          </a:p>
        </p:txBody>
      </p:sp>
    </p:spTree>
    <p:extLst>
      <p:ext uri="{BB962C8B-B14F-4D97-AF65-F5344CB8AC3E}">
        <p14:creationId xmlns:p14="http://schemas.microsoft.com/office/powerpoint/2010/main" val="2381041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61D7D88-6B62-4C88-90A5-E19F99B64950}" type="datetimeFigureOut">
              <a:rPr lang="en-IN" smtClean="0"/>
              <a:t>26-10-2022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C0E5DCC-A0A8-47DE-A82B-01306FAB87C7}" type="slidenum">
              <a:rPr lang="en-IN" smtClean="0"/>
              <a:t>‹#›</a:t>
            </a:fld>
            <a:endParaRPr lang="en-IN"/>
          </a:p>
        </p:txBody>
      </p:sp>
    </p:spTree>
    <p:extLst>
      <p:ext uri="{BB962C8B-B14F-4D97-AF65-F5344CB8AC3E}">
        <p14:creationId xmlns:p14="http://schemas.microsoft.com/office/powerpoint/2010/main" val="24311953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61D7D88-6B62-4C88-90A5-E19F99B64950}" type="datetimeFigureOut">
              <a:rPr lang="en-IN" smtClean="0"/>
              <a:t>26-10-2022</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C0E5DCC-A0A8-47DE-A82B-01306FAB87C7}" type="slidenum">
              <a:rPr lang="en-IN" smtClean="0"/>
              <a:t>‹#›</a:t>
            </a:fld>
            <a:endParaRPr lang="en-IN"/>
          </a:p>
        </p:txBody>
      </p:sp>
    </p:spTree>
    <p:extLst>
      <p:ext uri="{BB962C8B-B14F-4D97-AF65-F5344CB8AC3E}">
        <p14:creationId xmlns:p14="http://schemas.microsoft.com/office/powerpoint/2010/main" val="3370182670"/>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797FB-CE82-392B-79A7-4FB04C4AF4E7}"/>
              </a:ext>
            </a:extLst>
          </p:cNvPr>
          <p:cNvSpPr>
            <a:spLocks noGrp="1"/>
          </p:cNvSpPr>
          <p:nvPr>
            <p:ph type="ctrTitle"/>
          </p:nvPr>
        </p:nvSpPr>
        <p:spPr>
          <a:xfrm>
            <a:off x="1418291" y="2025264"/>
            <a:ext cx="7766935" cy="1967139"/>
          </a:xfrm>
        </p:spPr>
        <p:txBody>
          <a:bodyPr/>
          <a:lstStyle/>
          <a:p>
            <a:pPr algn="ctr"/>
            <a:r>
              <a:rPr lang="en-IN" sz="4000" dirty="0"/>
              <a:t>MEASUREMENTS AND INSTRUMENTAION MINI PROJECT</a:t>
            </a:r>
          </a:p>
        </p:txBody>
      </p:sp>
      <p:sp>
        <p:nvSpPr>
          <p:cNvPr id="3" name="Subtitle 2">
            <a:extLst>
              <a:ext uri="{FF2B5EF4-FFF2-40B4-BE49-F238E27FC236}">
                <a16:creationId xmlns:a16="http://schemas.microsoft.com/office/drawing/2014/main" id="{B8778442-4E9C-964E-F6BE-90441CDF4E19}"/>
              </a:ext>
            </a:extLst>
          </p:cNvPr>
          <p:cNvSpPr>
            <a:spLocks noGrp="1"/>
          </p:cNvSpPr>
          <p:nvPr>
            <p:ph type="subTitle" idx="1"/>
          </p:nvPr>
        </p:nvSpPr>
        <p:spPr>
          <a:xfrm>
            <a:off x="1418291" y="4206354"/>
            <a:ext cx="7766936" cy="1096899"/>
          </a:xfrm>
        </p:spPr>
        <p:txBody>
          <a:bodyPr>
            <a:noAutofit/>
          </a:bodyPr>
          <a:lstStyle/>
          <a:p>
            <a:pPr algn="ctr"/>
            <a:r>
              <a:rPr lang="en-IN" sz="4700" dirty="0">
                <a:solidFill>
                  <a:schemeClr val="tx1"/>
                </a:solidFill>
                <a:latin typeface="Berlin Sans FB" panose="020E0602020502020306" pitchFamily="34" charset="0"/>
              </a:rPr>
              <a:t>VIBRATION ANALYZER</a:t>
            </a:r>
          </a:p>
        </p:txBody>
      </p:sp>
      <p:pic>
        <p:nvPicPr>
          <p:cNvPr id="5" name="Picture 4">
            <a:extLst>
              <a:ext uri="{FF2B5EF4-FFF2-40B4-BE49-F238E27FC236}">
                <a16:creationId xmlns:a16="http://schemas.microsoft.com/office/drawing/2014/main" id="{1FBEEF41-3B94-0D90-FCE3-F831BE33D4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1652" y="209046"/>
            <a:ext cx="1700211" cy="1967139"/>
          </a:xfrm>
          <a:prstGeom prst="rect">
            <a:avLst/>
          </a:prstGeom>
        </p:spPr>
      </p:pic>
    </p:spTree>
    <p:extLst>
      <p:ext uri="{BB962C8B-B14F-4D97-AF65-F5344CB8AC3E}">
        <p14:creationId xmlns:p14="http://schemas.microsoft.com/office/powerpoint/2010/main" val="1112599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4048C-5289-0541-6CD1-A18425533596}"/>
              </a:ext>
            </a:extLst>
          </p:cNvPr>
          <p:cNvSpPr>
            <a:spLocks noGrp="1"/>
          </p:cNvSpPr>
          <p:nvPr>
            <p:ph type="title"/>
          </p:nvPr>
        </p:nvSpPr>
        <p:spPr>
          <a:xfrm>
            <a:off x="677334" y="609600"/>
            <a:ext cx="8596668" cy="379445"/>
          </a:xfrm>
        </p:spPr>
        <p:txBody>
          <a:bodyPr>
            <a:normAutofit fontScale="90000"/>
          </a:bodyPr>
          <a:lstStyle/>
          <a:p>
            <a:r>
              <a:rPr lang="en-US" dirty="0"/>
              <a:t>LabView VI</a:t>
            </a:r>
            <a:endParaRPr lang="en-IN" dirty="0"/>
          </a:p>
        </p:txBody>
      </p:sp>
      <p:pic>
        <p:nvPicPr>
          <p:cNvPr id="5" name="Content Placeholder 4">
            <a:extLst>
              <a:ext uri="{FF2B5EF4-FFF2-40B4-BE49-F238E27FC236}">
                <a16:creationId xmlns:a16="http://schemas.microsoft.com/office/drawing/2014/main" id="{D852AEFE-3BF4-B064-1D55-DBE7B1C1C67F}"/>
              </a:ext>
            </a:extLst>
          </p:cNvPr>
          <p:cNvPicPr>
            <a:picLocks noGrp="1" noChangeAspect="1"/>
          </p:cNvPicPr>
          <p:nvPr>
            <p:ph idx="1"/>
          </p:nvPr>
        </p:nvPicPr>
        <p:blipFill>
          <a:blip r:embed="rId2"/>
          <a:stretch>
            <a:fillRect/>
          </a:stretch>
        </p:blipFill>
        <p:spPr>
          <a:xfrm>
            <a:off x="677334" y="1120349"/>
            <a:ext cx="10462129" cy="4617301"/>
          </a:xfrm>
        </p:spPr>
      </p:pic>
    </p:spTree>
    <p:extLst>
      <p:ext uri="{BB962C8B-B14F-4D97-AF65-F5344CB8AC3E}">
        <p14:creationId xmlns:p14="http://schemas.microsoft.com/office/powerpoint/2010/main" val="4100701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2309E-A2E2-2AF3-AF47-FFEB3CFE983B}"/>
              </a:ext>
            </a:extLst>
          </p:cNvPr>
          <p:cNvSpPr>
            <a:spLocks noGrp="1"/>
          </p:cNvSpPr>
          <p:nvPr>
            <p:ph type="title"/>
          </p:nvPr>
        </p:nvSpPr>
        <p:spPr/>
        <p:txBody>
          <a:bodyPr/>
          <a:lstStyle/>
          <a:p>
            <a:r>
              <a:rPr lang="en-US" dirty="0"/>
              <a:t>SENSOR MOUNT</a:t>
            </a:r>
            <a:endParaRPr lang="en-IN" dirty="0"/>
          </a:p>
        </p:txBody>
      </p:sp>
      <p:sp>
        <p:nvSpPr>
          <p:cNvPr id="3" name="Content Placeholder 2">
            <a:extLst>
              <a:ext uri="{FF2B5EF4-FFF2-40B4-BE49-F238E27FC236}">
                <a16:creationId xmlns:a16="http://schemas.microsoft.com/office/drawing/2014/main" id="{D0B6CB59-C376-0181-3A2E-9DE3AFA9B1E5}"/>
              </a:ext>
            </a:extLst>
          </p:cNvPr>
          <p:cNvSpPr>
            <a:spLocks noGrp="1"/>
          </p:cNvSpPr>
          <p:nvPr>
            <p:ph idx="1"/>
          </p:nvPr>
        </p:nvSpPr>
        <p:spPr/>
        <p:txBody>
          <a:bodyPr>
            <a:normAutofit/>
          </a:bodyPr>
          <a:lstStyle/>
          <a:p>
            <a:pPr marL="0" indent="0">
              <a:lnSpc>
                <a:spcPct val="120000"/>
              </a:lnSpc>
              <a:buNone/>
            </a:pPr>
            <a:br>
              <a:rPr lang="en-US" dirty="0"/>
            </a:br>
            <a:endParaRPr lang="en-IN" dirty="0"/>
          </a:p>
        </p:txBody>
      </p:sp>
      <p:pic>
        <p:nvPicPr>
          <p:cNvPr id="4" name="Sensor Mount v5">
            <a:hlinkClick r:id="" action="ppaction://media"/>
            <a:extLst>
              <a:ext uri="{FF2B5EF4-FFF2-40B4-BE49-F238E27FC236}">
                <a16:creationId xmlns:a16="http://schemas.microsoft.com/office/drawing/2014/main" id="{1CB7C3CC-5FB0-E71E-EEA7-C60B7950E8C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69730" y="1930400"/>
            <a:ext cx="7288470" cy="4170187"/>
          </a:xfrm>
          <a:prstGeom prst="rect">
            <a:avLst/>
          </a:prstGeom>
        </p:spPr>
      </p:pic>
    </p:spTree>
    <p:extLst>
      <p:ext uri="{BB962C8B-B14F-4D97-AF65-F5344CB8AC3E}">
        <p14:creationId xmlns:p14="http://schemas.microsoft.com/office/powerpoint/2010/main" val="413748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2309E-A2E2-2AF3-AF47-FFEB3CFE983B}"/>
              </a:ext>
            </a:extLst>
          </p:cNvPr>
          <p:cNvSpPr>
            <a:spLocks noGrp="1"/>
          </p:cNvSpPr>
          <p:nvPr>
            <p:ph type="title"/>
          </p:nvPr>
        </p:nvSpPr>
        <p:spPr/>
        <p:txBody>
          <a:bodyPr/>
          <a:lstStyle/>
          <a:p>
            <a:r>
              <a:rPr lang="en-US" dirty="0"/>
              <a:t>Enclosure</a:t>
            </a:r>
            <a:br>
              <a:rPr lang="en-US" dirty="0"/>
            </a:br>
            <a:endParaRPr lang="en-IN" dirty="0"/>
          </a:p>
        </p:txBody>
      </p:sp>
      <p:sp>
        <p:nvSpPr>
          <p:cNvPr id="3" name="Content Placeholder 2">
            <a:extLst>
              <a:ext uri="{FF2B5EF4-FFF2-40B4-BE49-F238E27FC236}">
                <a16:creationId xmlns:a16="http://schemas.microsoft.com/office/drawing/2014/main" id="{D0B6CB59-C376-0181-3A2E-9DE3AFA9B1E5}"/>
              </a:ext>
            </a:extLst>
          </p:cNvPr>
          <p:cNvSpPr>
            <a:spLocks noGrp="1"/>
          </p:cNvSpPr>
          <p:nvPr>
            <p:ph idx="1"/>
          </p:nvPr>
        </p:nvSpPr>
        <p:spPr/>
        <p:txBody>
          <a:bodyPr>
            <a:normAutofit/>
          </a:bodyPr>
          <a:lstStyle/>
          <a:p>
            <a:pPr marL="0" indent="0">
              <a:lnSpc>
                <a:spcPct val="120000"/>
              </a:lnSpc>
              <a:buNone/>
            </a:pPr>
            <a:br>
              <a:rPr lang="en-US" dirty="0"/>
            </a:br>
            <a:endParaRPr lang="en-IN" dirty="0"/>
          </a:p>
        </p:txBody>
      </p:sp>
      <p:pic>
        <p:nvPicPr>
          <p:cNvPr id="8" name="Picture 7">
            <a:extLst>
              <a:ext uri="{FF2B5EF4-FFF2-40B4-BE49-F238E27FC236}">
                <a16:creationId xmlns:a16="http://schemas.microsoft.com/office/drawing/2014/main" id="{68AFBE6B-4A76-5D78-B314-1B7017002BB5}"/>
              </a:ext>
            </a:extLst>
          </p:cNvPr>
          <p:cNvPicPr>
            <a:picLocks noChangeAspect="1"/>
          </p:cNvPicPr>
          <p:nvPr/>
        </p:nvPicPr>
        <p:blipFill>
          <a:blip r:embed="rId2"/>
          <a:stretch>
            <a:fillRect/>
          </a:stretch>
        </p:blipFill>
        <p:spPr>
          <a:xfrm>
            <a:off x="677334" y="1342874"/>
            <a:ext cx="7913530" cy="4905525"/>
          </a:xfrm>
          <a:prstGeom prst="rect">
            <a:avLst/>
          </a:prstGeom>
        </p:spPr>
      </p:pic>
    </p:spTree>
    <p:extLst>
      <p:ext uri="{BB962C8B-B14F-4D97-AF65-F5344CB8AC3E}">
        <p14:creationId xmlns:p14="http://schemas.microsoft.com/office/powerpoint/2010/main" val="790120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BE971-451F-2885-B4A4-13390E78C8D4}"/>
              </a:ext>
            </a:extLst>
          </p:cNvPr>
          <p:cNvSpPr>
            <a:spLocks noGrp="1"/>
          </p:cNvSpPr>
          <p:nvPr>
            <p:ph type="title"/>
          </p:nvPr>
        </p:nvSpPr>
        <p:spPr/>
        <p:txBody>
          <a:bodyPr/>
          <a:lstStyle/>
          <a:p>
            <a:r>
              <a:rPr lang="en-IN" dirty="0"/>
              <a:t>Flowchart</a:t>
            </a:r>
          </a:p>
        </p:txBody>
      </p:sp>
      <p:sp>
        <p:nvSpPr>
          <p:cNvPr id="3" name="Content Placeholder 2">
            <a:extLst>
              <a:ext uri="{FF2B5EF4-FFF2-40B4-BE49-F238E27FC236}">
                <a16:creationId xmlns:a16="http://schemas.microsoft.com/office/drawing/2014/main" id="{EECE927F-3889-2F5A-2A3A-F0F4E76F831F}"/>
              </a:ext>
            </a:extLst>
          </p:cNvPr>
          <p:cNvSpPr>
            <a:spLocks noGrp="1"/>
          </p:cNvSpPr>
          <p:nvPr>
            <p:ph idx="1"/>
          </p:nvPr>
        </p:nvSpPr>
        <p:spPr>
          <a:xfrm>
            <a:off x="677334" y="1930400"/>
            <a:ext cx="7896215" cy="3658889"/>
          </a:xfrm>
        </p:spPr>
        <p:txBody>
          <a:bodyPr>
            <a:noAutofit/>
          </a:bodyPr>
          <a:lstStyle/>
          <a:p>
            <a:pPr marL="0" indent="0">
              <a:buNone/>
            </a:pPr>
            <a:br>
              <a:rPr lang="en-US" sz="2300" dirty="0"/>
            </a:br>
            <a:endParaRPr lang="en-IN" sz="2300" dirty="0"/>
          </a:p>
        </p:txBody>
      </p:sp>
      <p:pic>
        <p:nvPicPr>
          <p:cNvPr id="5" name="Picture 4">
            <a:extLst>
              <a:ext uri="{FF2B5EF4-FFF2-40B4-BE49-F238E27FC236}">
                <a16:creationId xmlns:a16="http://schemas.microsoft.com/office/drawing/2014/main" id="{9BE60952-6165-D33B-F15C-1A0257D6A0A5}"/>
              </a:ext>
            </a:extLst>
          </p:cNvPr>
          <p:cNvPicPr>
            <a:picLocks noChangeAspect="1"/>
          </p:cNvPicPr>
          <p:nvPr/>
        </p:nvPicPr>
        <p:blipFill>
          <a:blip r:embed="rId2"/>
          <a:stretch>
            <a:fillRect/>
          </a:stretch>
        </p:blipFill>
        <p:spPr>
          <a:xfrm>
            <a:off x="3270149" y="1268711"/>
            <a:ext cx="4985111" cy="4614789"/>
          </a:xfrm>
          <a:prstGeom prst="rect">
            <a:avLst/>
          </a:prstGeom>
        </p:spPr>
      </p:pic>
    </p:spTree>
    <p:extLst>
      <p:ext uri="{BB962C8B-B14F-4D97-AF65-F5344CB8AC3E}">
        <p14:creationId xmlns:p14="http://schemas.microsoft.com/office/powerpoint/2010/main" val="4018949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4E91E-B316-F64E-9F0D-97B018F591D1}"/>
              </a:ext>
            </a:extLst>
          </p:cNvPr>
          <p:cNvSpPr>
            <a:spLocks noGrp="1"/>
          </p:cNvSpPr>
          <p:nvPr>
            <p:ph type="title"/>
          </p:nvPr>
        </p:nvSpPr>
        <p:spPr/>
        <p:txBody>
          <a:bodyPr/>
          <a:lstStyle/>
          <a:p>
            <a:r>
              <a:rPr lang="en-IN" dirty="0"/>
              <a:t>Results and Simulations</a:t>
            </a:r>
          </a:p>
        </p:txBody>
      </p:sp>
      <p:sp>
        <p:nvSpPr>
          <p:cNvPr id="3" name="Content Placeholder 2">
            <a:extLst>
              <a:ext uri="{FF2B5EF4-FFF2-40B4-BE49-F238E27FC236}">
                <a16:creationId xmlns:a16="http://schemas.microsoft.com/office/drawing/2014/main" id="{14869758-6B8E-3007-989F-9B554D661980}"/>
              </a:ext>
            </a:extLst>
          </p:cNvPr>
          <p:cNvSpPr>
            <a:spLocks noGrp="1"/>
          </p:cNvSpPr>
          <p:nvPr>
            <p:ph idx="1"/>
          </p:nvPr>
        </p:nvSpPr>
        <p:spPr/>
        <p:txBody>
          <a:bodyPr>
            <a:normAutofit/>
          </a:bodyPr>
          <a:lstStyle/>
          <a:p>
            <a:r>
              <a:rPr lang="en-US" dirty="0"/>
              <a:t>The vibrations caused by the source is sensed by the accelerometer and the data is acquired via the Arduino microcontroller and displayed via the waveform chart.</a:t>
            </a:r>
          </a:p>
          <a:p>
            <a:r>
              <a:rPr lang="en-US" dirty="0"/>
              <a:t>When the amplitude of the vibrations crosses the user set limits for either one of the axis then the relay is triggered (OFF) causing the device/Machine connected to it be isolated from the power supply</a:t>
            </a:r>
          </a:p>
          <a:p>
            <a:r>
              <a:rPr lang="en-US" dirty="0"/>
              <a:t>The user set limits can be set and activated by the appropriate buttons on the front panel of the VI</a:t>
            </a:r>
          </a:p>
          <a:p>
            <a:r>
              <a:rPr lang="en-US" dirty="0"/>
              <a:t>The program execution is stopped when a fault occurs (when the vibrations cross the user set limits)</a:t>
            </a:r>
            <a:endParaRPr lang="en-IN" dirty="0"/>
          </a:p>
        </p:txBody>
      </p:sp>
    </p:spTree>
    <p:extLst>
      <p:ext uri="{BB962C8B-B14F-4D97-AF65-F5344CB8AC3E}">
        <p14:creationId xmlns:p14="http://schemas.microsoft.com/office/powerpoint/2010/main" val="3842123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4E91E-B316-F64E-9F0D-97B018F591D1}"/>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14869758-6B8E-3007-989F-9B554D661980}"/>
              </a:ext>
            </a:extLst>
          </p:cNvPr>
          <p:cNvSpPr>
            <a:spLocks noGrp="1"/>
          </p:cNvSpPr>
          <p:nvPr>
            <p:ph idx="1"/>
          </p:nvPr>
        </p:nvSpPr>
        <p:spPr/>
        <p:txBody>
          <a:bodyPr>
            <a:normAutofit/>
          </a:bodyPr>
          <a:lstStyle/>
          <a:p>
            <a:r>
              <a:rPr lang="en-US" dirty="0"/>
              <a:t>The device has met the objective which was to analyze vibrations of a machine and shut off the fault to prevent further damage</a:t>
            </a:r>
          </a:p>
          <a:p>
            <a:r>
              <a:rPr lang="en-US" dirty="0"/>
              <a:t>The setup is capable of plotting and displaying all the data on the front panel as shown in the diagram</a:t>
            </a:r>
            <a:endParaRPr lang="en-IN" dirty="0"/>
          </a:p>
        </p:txBody>
      </p:sp>
    </p:spTree>
    <p:extLst>
      <p:ext uri="{BB962C8B-B14F-4D97-AF65-F5344CB8AC3E}">
        <p14:creationId xmlns:p14="http://schemas.microsoft.com/office/powerpoint/2010/main" val="178379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4E91E-B316-F64E-9F0D-97B018F591D1}"/>
              </a:ext>
            </a:extLst>
          </p:cNvPr>
          <p:cNvSpPr>
            <a:spLocks noGrp="1"/>
          </p:cNvSpPr>
          <p:nvPr>
            <p:ph type="title"/>
          </p:nvPr>
        </p:nvSpPr>
        <p:spPr/>
        <p:txBody>
          <a:bodyPr/>
          <a:lstStyle/>
          <a:p>
            <a:r>
              <a:rPr lang="en-IN" dirty="0"/>
              <a:t>Limitations</a:t>
            </a:r>
          </a:p>
        </p:txBody>
      </p:sp>
      <p:sp>
        <p:nvSpPr>
          <p:cNvPr id="3" name="Content Placeholder 2">
            <a:extLst>
              <a:ext uri="{FF2B5EF4-FFF2-40B4-BE49-F238E27FC236}">
                <a16:creationId xmlns:a16="http://schemas.microsoft.com/office/drawing/2014/main" id="{14869758-6B8E-3007-989F-9B554D661980}"/>
              </a:ext>
            </a:extLst>
          </p:cNvPr>
          <p:cNvSpPr>
            <a:spLocks noGrp="1"/>
          </p:cNvSpPr>
          <p:nvPr>
            <p:ph idx="1"/>
          </p:nvPr>
        </p:nvSpPr>
        <p:spPr/>
        <p:txBody>
          <a:bodyPr>
            <a:normAutofit/>
          </a:bodyPr>
          <a:lstStyle/>
          <a:p>
            <a:r>
              <a:rPr lang="en-IN" dirty="0"/>
              <a:t>1. </a:t>
            </a:r>
            <a:r>
              <a:rPr lang="en-IN" sz="1800" b="1" dirty="0">
                <a:effectLst/>
                <a:latin typeface="Calibri" panose="020F0502020204030204" pitchFamily="34" charset="0"/>
                <a:ea typeface="Times New Roman" panose="02020603050405020304" pitchFamily="18" charset="0"/>
              </a:rPr>
              <a:t>Accelerometer Range</a:t>
            </a:r>
            <a:r>
              <a:rPr lang="en-IN" sz="1800" dirty="0">
                <a:effectLst/>
                <a:latin typeface="Calibri" panose="020F0502020204030204" pitchFamily="34" charset="0"/>
                <a:ea typeface="Times New Roman" panose="02020603050405020304" pitchFamily="18" charset="0"/>
              </a:rPr>
              <a:t>: Our current accelerometer has a very low frequency detection range and thus cant be used for real life applications</a:t>
            </a:r>
          </a:p>
          <a:p>
            <a:pPr marL="0" indent="0">
              <a:buNone/>
            </a:pPr>
            <a:endParaRPr lang="en-IN" sz="1800" dirty="0">
              <a:effectLst/>
              <a:latin typeface="Calibri" panose="020F0502020204030204" pitchFamily="34" charset="0"/>
              <a:ea typeface="Times New Roman" panose="02020603050405020304" pitchFamily="18" charset="0"/>
            </a:endParaRPr>
          </a:p>
          <a:p>
            <a:r>
              <a:rPr lang="en-IN" dirty="0">
                <a:latin typeface="Calibri" panose="020F0502020204030204" pitchFamily="34" charset="0"/>
              </a:rPr>
              <a:t>2. </a:t>
            </a:r>
            <a:r>
              <a:rPr lang="en-US" sz="1800" b="1" dirty="0">
                <a:effectLst/>
                <a:latin typeface="Calibri" panose="020F0502020204030204" pitchFamily="34" charset="0"/>
                <a:ea typeface="Calibri" panose="020F0502020204030204" pitchFamily="34" charset="0"/>
                <a:cs typeface="Calibri" panose="020F0502020204030204" pitchFamily="34" charset="0"/>
              </a:rPr>
              <a:t>Design of the Sensor Mount:</a:t>
            </a:r>
            <a:r>
              <a:rPr lang="en-US" sz="1800" dirty="0">
                <a:effectLst/>
                <a:latin typeface="Calibri" panose="020F0502020204030204" pitchFamily="34" charset="0"/>
                <a:ea typeface="Calibri" panose="020F0502020204030204" pitchFamily="34" charset="0"/>
                <a:cs typeface="Calibri" panose="020F0502020204030204" pitchFamily="34" charset="0"/>
              </a:rPr>
              <a:t> we are looking into different methods of mounting the accelerometer onto the machine. The current solutions in the market use threaded metal studs or Permanent magnets to mount the sensor. The use of threaded studs ensures a proper fit of the sensor on the machine frame but requires a measuring point on the frame to do so, whereas the use of magnets allows us to place the sensor at any point of a metal frame of the machine.</a:t>
            </a:r>
          </a:p>
          <a:p>
            <a:r>
              <a:rPr lang="en-US" dirty="0">
                <a:latin typeface="Calibri" panose="020F0502020204030204" pitchFamily="34" charset="0"/>
                <a:ea typeface="Calibri" panose="020F0502020204030204" pitchFamily="34" charset="0"/>
                <a:cs typeface="Calibri" panose="020F0502020204030204" pitchFamily="34" charset="0"/>
              </a:rPr>
              <a:t>Frequency analysis : the VI has to be programmed to calculate the frequency components of the </a:t>
            </a:r>
            <a:r>
              <a:rPr lang="en-US" dirty="0" err="1">
                <a:latin typeface="Calibri" panose="020F0502020204030204" pitchFamily="34" charset="0"/>
                <a:ea typeface="Calibri" panose="020F0502020204030204" pitchFamily="34" charset="0"/>
                <a:cs typeface="Calibri" panose="020F0502020204030204" pitchFamily="34" charset="0"/>
              </a:rPr>
              <a:t>virbrations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1129783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4E91E-B316-F64E-9F0D-97B018F591D1}"/>
              </a:ext>
            </a:extLst>
          </p:cNvPr>
          <p:cNvSpPr>
            <a:spLocks noGrp="1"/>
          </p:cNvSpPr>
          <p:nvPr>
            <p:ph type="title"/>
          </p:nvPr>
        </p:nvSpPr>
        <p:spPr/>
        <p:txBody>
          <a:bodyPr/>
          <a:lstStyle/>
          <a:p>
            <a:r>
              <a:rPr lang="en-IN" dirty="0"/>
              <a:t>Applications:</a:t>
            </a:r>
          </a:p>
        </p:txBody>
      </p:sp>
      <p:sp>
        <p:nvSpPr>
          <p:cNvPr id="3" name="Content Placeholder 2">
            <a:extLst>
              <a:ext uri="{FF2B5EF4-FFF2-40B4-BE49-F238E27FC236}">
                <a16:creationId xmlns:a16="http://schemas.microsoft.com/office/drawing/2014/main" id="{14869758-6B8E-3007-989F-9B554D661980}"/>
              </a:ext>
            </a:extLst>
          </p:cNvPr>
          <p:cNvSpPr>
            <a:spLocks noGrp="1"/>
          </p:cNvSpPr>
          <p:nvPr>
            <p:ph idx="1"/>
          </p:nvPr>
        </p:nvSpPr>
        <p:spPr>
          <a:xfrm>
            <a:off x="677334" y="1276351"/>
            <a:ext cx="8596668" cy="4765012"/>
          </a:xfrm>
        </p:spPr>
        <p:txBody>
          <a:bodyPr>
            <a:normAutofit/>
          </a:bodyPr>
          <a:lstStyle/>
          <a:p>
            <a:r>
              <a:rPr lang="en-IN" dirty="0"/>
              <a:t>Engine Test Benches</a:t>
            </a:r>
          </a:p>
          <a:p>
            <a:endParaRPr lang="en-IN" dirty="0"/>
          </a:p>
          <a:p>
            <a:endParaRPr lang="en-IN" dirty="0"/>
          </a:p>
        </p:txBody>
      </p:sp>
      <p:pic>
        <p:nvPicPr>
          <p:cNvPr id="5" name="Picture 4">
            <a:extLst>
              <a:ext uri="{FF2B5EF4-FFF2-40B4-BE49-F238E27FC236}">
                <a16:creationId xmlns:a16="http://schemas.microsoft.com/office/drawing/2014/main" id="{C66F971D-3E94-4303-8660-C4E3E31BA03F}"/>
              </a:ext>
            </a:extLst>
          </p:cNvPr>
          <p:cNvPicPr>
            <a:picLocks noChangeAspect="1"/>
          </p:cNvPicPr>
          <p:nvPr/>
        </p:nvPicPr>
        <p:blipFill>
          <a:blip r:embed="rId2"/>
          <a:stretch>
            <a:fillRect/>
          </a:stretch>
        </p:blipFill>
        <p:spPr>
          <a:xfrm>
            <a:off x="948361" y="1798554"/>
            <a:ext cx="7862264" cy="4938528"/>
          </a:xfrm>
          <a:prstGeom prst="rect">
            <a:avLst/>
          </a:prstGeom>
        </p:spPr>
      </p:pic>
    </p:spTree>
    <p:extLst>
      <p:ext uri="{BB962C8B-B14F-4D97-AF65-F5344CB8AC3E}">
        <p14:creationId xmlns:p14="http://schemas.microsoft.com/office/powerpoint/2010/main" val="3615150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4E91E-B316-F64E-9F0D-97B018F591D1}"/>
              </a:ext>
            </a:extLst>
          </p:cNvPr>
          <p:cNvSpPr>
            <a:spLocks noGrp="1"/>
          </p:cNvSpPr>
          <p:nvPr>
            <p:ph type="title"/>
          </p:nvPr>
        </p:nvSpPr>
        <p:spPr/>
        <p:txBody>
          <a:bodyPr/>
          <a:lstStyle/>
          <a:p>
            <a:r>
              <a:rPr lang="en-IN" dirty="0"/>
              <a:t>Applications:</a:t>
            </a:r>
          </a:p>
        </p:txBody>
      </p:sp>
      <p:sp>
        <p:nvSpPr>
          <p:cNvPr id="3" name="Content Placeholder 2">
            <a:extLst>
              <a:ext uri="{FF2B5EF4-FFF2-40B4-BE49-F238E27FC236}">
                <a16:creationId xmlns:a16="http://schemas.microsoft.com/office/drawing/2014/main" id="{14869758-6B8E-3007-989F-9B554D661980}"/>
              </a:ext>
            </a:extLst>
          </p:cNvPr>
          <p:cNvSpPr>
            <a:spLocks noGrp="1"/>
          </p:cNvSpPr>
          <p:nvPr>
            <p:ph idx="1"/>
          </p:nvPr>
        </p:nvSpPr>
        <p:spPr>
          <a:xfrm>
            <a:off x="677334" y="1617856"/>
            <a:ext cx="8596668" cy="4765012"/>
          </a:xfrm>
        </p:spPr>
        <p:txBody>
          <a:bodyPr>
            <a:normAutofit/>
          </a:bodyPr>
          <a:lstStyle/>
          <a:p>
            <a:r>
              <a:rPr lang="en-IN" dirty="0"/>
              <a:t>Monitoring Generators and Motors for Faults</a:t>
            </a:r>
          </a:p>
          <a:p>
            <a:endParaRPr lang="en-IN" dirty="0"/>
          </a:p>
          <a:p>
            <a:endParaRPr lang="en-IN" dirty="0"/>
          </a:p>
        </p:txBody>
      </p:sp>
      <p:pic>
        <p:nvPicPr>
          <p:cNvPr id="6" name="Picture 5">
            <a:extLst>
              <a:ext uri="{FF2B5EF4-FFF2-40B4-BE49-F238E27FC236}">
                <a16:creationId xmlns:a16="http://schemas.microsoft.com/office/drawing/2014/main" id="{51FA29EF-9DA9-EE25-E85E-5C2103CA666F}"/>
              </a:ext>
            </a:extLst>
          </p:cNvPr>
          <p:cNvPicPr>
            <a:picLocks noChangeAspect="1"/>
          </p:cNvPicPr>
          <p:nvPr/>
        </p:nvPicPr>
        <p:blipFill>
          <a:blip r:embed="rId2"/>
          <a:stretch>
            <a:fillRect/>
          </a:stretch>
        </p:blipFill>
        <p:spPr>
          <a:xfrm>
            <a:off x="1169512" y="1930400"/>
            <a:ext cx="3642676" cy="4694327"/>
          </a:xfrm>
          <a:prstGeom prst="rect">
            <a:avLst/>
          </a:prstGeom>
        </p:spPr>
      </p:pic>
      <p:pic>
        <p:nvPicPr>
          <p:cNvPr id="8" name="Picture 7">
            <a:extLst>
              <a:ext uri="{FF2B5EF4-FFF2-40B4-BE49-F238E27FC236}">
                <a16:creationId xmlns:a16="http://schemas.microsoft.com/office/drawing/2014/main" id="{E20B2E90-3AEE-A1CF-1E60-B5E12A3ED655}"/>
              </a:ext>
            </a:extLst>
          </p:cNvPr>
          <p:cNvPicPr>
            <a:picLocks noChangeAspect="1"/>
          </p:cNvPicPr>
          <p:nvPr/>
        </p:nvPicPr>
        <p:blipFill>
          <a:blip r:embed="rId3"/>
          <a:stretch>
            <a:fillRect/>
          </a:stretch>
        </p:blipFill>
        <p:spPr>
          <a:xfrm>
            <a:off x="5160426" y="2419075"/>
            <a:ext cx="5052498" cy="3162574"/>
          </a:xfrm>
          <a:prstGeom prst="rect">
            <a:avLst/>
          </a:prstGeom>
        </p:spPr>
      </p:pic>
    </p:spTree>
    <p:extLst>
      <p:ext uri="{BB962C8B-B14F-4D97-AF65-F5344CB8AC3E}">
        <p14:creationId xmlns:p14="http://schemas.microsoft.com/office/powerpoint/2010/main" val="4726435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4E91E-B316-F64E-9F0D-97B018F591D1}"/>
              </a:ext>
            </a:extLst>
          </p:cNvPr>
          <p:cNvSpPr>
            <a:spLocks noGrp="1"/>
          </p:cNvSpPr>
          <p:nvPr>
            <p:ph type="title"/>
          </p:nvPr>
        </p:nvSpPr>
        <p:spPr/>
        <p:txBody>
          <a:bodyPr/>
          <a:lstStyle/>
          <a:p>
            <a:r>
              <a:rPr lang="en-IN" dirty="0"/>
              <a:t>Impact on public safety</a:t>
            </a:r>
          </a:p>
        </p:txBody>
      </p:sp>
      <p:sp>
        <p:nvSpPr>
          <p:cNvPr id="3" name="Content Placeholder 2">
            <a:extLst>
              <a:ext uri="{FF2B5EF4-FFF2-40B4-BE49-F238E27FC236}">
                <a16:creationId xmlns:a16="http://schemas.microsoft.com/office/drawing/2014/main" id="{14869758-6B8E-3007-989F-9B554D661980}"/>
              </a:ext>
            </a:extLst>
          </p:cNvPr>
          <p:cNvSpPr>
            <a:spLocks noGrp="1"/>
          </p:cNvSpPr>
          <p:nvPr>
            <p:ph idx="1"/>
          </p:nvPr>
        </p:nvSpPr>
        <p:spPr/>
        <p:txBody>
          <a:bodyPr>
            <a:normAutofit/>
          </a:bodyPr>
          <a:lstStyle/>
          <a:p>
            <a:r>
              <a:rPr lang="en-IN" dirty="0"/>
              <a:t>1. </a:t>
            </a:r>
            <a:r>
              <a:rPr lang="en-IN" sz="1800" dirty="0">
                <a:effectLst/>
                <a:latin typeface="Calibri" panose="020F0502020204030204" pitchFamily="34" charset="0"/>
                <a:ea typeface="Times New Roman" panose="02020603050405020304" pitchFamily="18" charset="0"/>
                <a:cs typeface="Calibri" panose="020F0502020204030204" pitchFamily="34" charset="0"/>
              </a:rPr>
              <a:t>Machines produce vibrations under normal operation. These vibrations produced by machinery are vital indicators of machine health. Vibration analysis is used as a tool to determine a machine’s condition and the specific cause and location of problems, </a:t>
            </a:r>
            <a:r>
              <a:rPr lang="en-IN" sz="1800" b="1" dirty="0">
                <a:effectLst/>
                <a:latin typeface="Calibri" panose="020F0502020204030204" pitchFamily="34" charset="0"/>
                <a:ea typeface="Times New Roman" panose="02020603050405020304" pitchFamily="18" charset="0"/>
                <a:cs typeface="Calibri" panose="020F0502020204030204" pitchFamily="34" charset="0"/>
              </a:rPr>
              <a:t>minimizing downtime and repair costs.</a:t>
            </a:r>
            <a:endParaRPr lang="en-IN" sz="1800" dirty="0">
              <a:effectLst/>
              <a:latin typeface="Calibri" panose="020F0502020204030204" pitchFamily="34" charset="0"/>
              <a:ea typeface="Times New Roman" panose="02020603050405020304" pitchFamily="18" charset="0"/>
            </a:endParaRPr>
          </a:p>
          <a:p>
            <a:pPr marL="0" indent="0">
              <a:buNone/>
            </a:pPr>
            <a:endParaRPr lang="en-IN" sz="1800" dirty="0">
              <a:effectLst/>
              <a:latin typeface="Calibri" panose="020F0502020204030204" pitchFamily="34" charset="0"/>
              <a:ea typeface="Times New Roman" panose="02020603050405020304" pitchFamily="18" charset="0"/>
            </a:endParaRPr>
          </a:p>
          <a:p>
            <a:r>
              <a:rPr lang="en-IN" dirty="0">
                <a:latin typeface="Calibri" panose="020F0502020204030204" pitchFamily="34" charset="0"/>
              </a:rPr>
              <a:t>2. </a:t>
            </a:r>
            <a:r>
              <a:rPr lang="en-IN" sz="1800" dirty="0">
                <a:effectLst/>
                <a:latin typeface="Calibri" panose="020F0502020204030204" pitchFamily="34" charset="0"/>
                <a:ea typeface="Times New Roman" panose="02020603050405020304" pitchFamily="18" charset="0"/>
                <a:cs typeface="Calibri" panose="020F0502020204030204" pitchFamily="34" charset="0"/>
              </a:rPr>
              <a:t>Untimely machinery breakdown due to faults such as imbalance, wear misalignment, etc causes significant losses, especially to the manufacturing company, as it can result in high monetary losses both from a potential motor or parts replacement, energy spikes within the system, and equipment downtime causing a halt in production.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623884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8133D-135D-5BB2-5A32-31CAED96B1E7}"/>
              </a:ext>
            </a:extLst>
          </p:cNvPr>
          <p:cNvSpPr>
            <a:spLocks noGrp="1"/>
          </p:cNvSpPr>
          <p:nvPr>
            <p:ph type="title"/>
          </p:nvPr>
        </p:nvSpPr>
        <p:spPr/>
        <p:txBody>
          <a:bodyPr/>
          <a:lstStyle/>
          <a:p>
            <a:r>
              <a:rPr lang="en-IN" dirty="0"/>
              <a:t>Group Members:</a:t>
            </a:r>
          </a:p>
        </p:txBody>
      </p:sp>
      <p:sp>
        <p:nvSpPr>
          <p:cNvPr id="3" name="Content Placeholder 2">
            <a:extLst>
              <a:ext uri="{FF2B5EF4-FFF2-40B4-BE49-F238E27FC236}">
                <a16:creationId xmlns:a16="http://schemas.microsoft.com/office/drawing/2014/main" id="{742C480A-A287-174F-C391-4897235ADE95}"/>
              </a:ext>
            </a:extLst>
          </p:cNvPr>
          <p:cNvSpPr>
            <a:spLocks noGrp="1"/>
          </p:cNvSpPr>
          <p:nvPr>
            <p:ph idx="1"/>
          </p:nvPr>
        </p:nvSpPr>
        <p:spPr/>
        <p:txBody>
          <a:bodyPr>
            <a:normAutofit/>
          </a:bodyPr>
          <a:lstStyle/>
          <a:p>
            <a:r>
              <a:rPr lang="en-IN" sz="2500" dirty="0"/>
              <a:t>Parth Gupta (200906318)</a:t>
            </a:r>
          </a:p>
          <a:p>
            <a:r>
              <a:rPr lang="en-IN" sz="2500" dirty="0"/>
              <a:t>Bradley </a:t>
            </a:r>
            <a:r>
              <a:rPr lang="en-IN" sz="2500" dirty="0" err="1"/>
              <a:t>Chrisben</a:t>
            </a:r>
            <a:r>
              <a:rPr lang="en-IN" sz="2500" dirty="0"/>
              <a:t> </a:t>
            </a:r>
            <a:r>
              <a:rPr lang="en-IN" sz="2500" dirty="0" err="1"/>
              <a:t>Bangera</a:t>
            </a:r>
            <a:r>
              <a:rPr lang="en-IN" sz="2500" dirty="0"/>
              <a:t> (200906413)</a:t>
            </a:r>
          </a:p>
          <a:p>
            <a:r>
              <a:rPr lang="en-IN" sz="2500" dirty="0" err="1"/>
              <a:t>Dhairya</a:t>
            </a:r>
            <a:r>
              <a:rPr lang="en-IN" sz="2500" dirty="0"/>
              <a:t> Mahesh Chauhan (200906416)</a:t>
            </a:r>
          </a:p>
        </p:txBody>
      </p:sp>
    </p:spTree>
    <p:extLst>
      <p:ext uri="{BB962C8B-B14F-4D97-AF65-F5344CB8AC3E}">
        <p14:creationId xmlns:p14="http://schemas.microsoft.com/office/powerpoint/2010/main" val="31013486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 name="Group 8">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10">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C814E91E-B316-F64E-9F0D-97B018F591D1}"/>
              </a:ext>
            </a:extLst>
          </p:cNvPr>
          <p:cNvSpPr>
            <a:spLocks noGrp="1"/>
          </p:cNvSpPr>
          <p:nvPr>
            <p:ph type="title"/>
          </p:nvPr>
        </p:nvSpPr>
        <p:spPr>
          <a:xfrm>
            <a:off x="1199195" y="506910"/>
            <a:ext cx="8288032" cy="1096316"/>
          </a:xfrm>
        </p:spPr>
        <p:txBody>
          <a:bodyPr vert="horz" lIns="91440" tIns="45720" rIns="91440" bIns="45720" rtlCol="0" anchor="b">
            <a:normAutofit/>
          </a:bodyPr>
          <a:lstStyle/>
          <a:p>
            <a:pPr algn="ctr"/>
            <a:r>
              <a:rPr lang="en-US" sz="4800" kern="1200" dirty="0">
                <a:solidFill>
                  <a:schemeClr val="accent1"/>
                </a:solidFill>
                <a:latin typeface="+mj-lt"/>
                <a:ea typeface="+mj-ea"/>
                <a:cs typeface="+mj-cs"/>
              </a:rPr>
              <a:t>Bill Of Materials</a:t>
            </a:r>
          </a:p>
        </p:txBody>
      </p:sp>
      <p:graphicFrame>
        <p:nvGraphicFramePr>
          <p:cNvPr id="4" name="Content Placeholder 3">
            <a:extLst>
              <a:ext uri="{FF2B5EF4-FFF2-40B4-BE49-F238E27FC236}">
                <a16:creationId xmlns:a16="http://schemas.microsoft.com/office/drawing/2014/main" id="{3C41F565-D2A1-2DE7-3285-752044E96F02}"/>
              </a:ext>
            </a:extLst>
          </p:cNvPr>
          <p:cNvGraphicFramePr>
            <a:graphicFrameLocks noGrp="1"/>
          </p:cNvGraphicFramePr>
          <p:nvPr>
            <p:ph idx="1"/>
            <p:extLst>
              <p:ext uri="{D42A27DB-BD31-4B8C-83A1-F6EECF244321}">
                <p14:modId xmlns:p14="http://schemas.microsoft.com/office/powerpoint/2010/main" val="3975342226"/>
              </p:ext>
            </p:extLst>
          </p:nvPr>
        </p:nvGraphicFramePr>
        <p:xfrm>
          <a:off x="1272447" y="1930516"/>
          <a:ext cx="8098564" cy="3982211"/>
        </p:xfrm>
        <a:graphic>
          <a:graphicData uri="http://schemas.openxmlformats.org/drawingml/2006/table">
            <a:tbl>
              <a:tblPr firstRow="1" firstCol="1" lastRow="1" lastCol="1" bandRow="1" bandCol="1"/>
              <a:tblGrid>
                <a:gridCol w="897159">
                  <a:extLst>
                    <a:ext uri="{9D8B030D-6E8A-4147-A177-3AD203B41FA5}">
                      <a16:colId xmlns:a16="http://schemas.microsoft.com/office/drawing/2014/main" val="2199454299"/>
                    </a:ext>
                  </a:extLst>
                </a:gridCol>
                <a:gridCol w="2870050">
                  <a:extLst>
                    <a:ext uri="{9D8B030D-6E8A-4147-A177-3AD203B41FA5}">
                      <a16:colId xmlns:a16="http://schemas.microsoft.com/office/drawing/2014/main" val="4054410953"/>
                    </a:ext>
                  </a:extLst>
                </a:gridCol>
                <a:gridCol w="1700474">
                  <a:extLst>
                    <a:ext uri="{9D8B030D-6E8A-4147-A177-3AD203B41FA5}">
                      <a16:colId xmlns:a16="http://schemas.microsoft.com/office/drawing/2014/main" val="2043781630"/>
                    </a:ext>
                  </a:extLst>
                </a:gridCol>
                <a:gridCol w="1272540">
                  <a:extLst>
                    <a:ext uri="{9D8B030D-6E8A-4147-A177-3AD203B41FA5}">
                      <a16:colId xmlns:a16="http://schemas.microsoft.com/office/drawing/2014/main" val="3467640580"/>
                    </a:ext>
                  </a:extLst>
                </a:gridCol>
                <a:gridCol w="1358341">
                  <a:extLst>
                    <a:ext uri="{9D8B030D-6E8A-4147-A177-3AD203B41FA5}">
                      <a16:colId xmlns:a16="http://schemas.microsoft.com/office/drawing/2014/main" val="1264413500"/>
                    </a:ext>
                  </a:extLst>
                </a:gridCol>
              </a:tblGrid>
              <a:tr h="790612">
                <a:tc>
                  <a:txBody>
                    <a:bodyPr/>
                    <a:lstStyle/>
                    <a:p>
                      <a:pPr marL="73152" algn="l" fontAlgn="t">
                        <a:lnSpc>
                          <a:spcPts val="1355"/>
                        </a:lnSpc>
                        <a:spcBef>
                          <a:spcPts val="5"/>
                        </a:spcBef>
                        <a:spcAft>
                          <a:spcPts val="0"/>
                        </a:spcAft>
                      </a:pPr>
                      <a:endParaRPr lang="en-US" sz="2000" b="1" i="0" u="none" strike="noStrike" dirty="0">
                        <a:effectLst/>
                        <a:latin typeface="Calibri" panose="020F0502020204030204" pitchFamily="34" charset="0"/>
                        <a:ea typeface="Calibri" panose="020F0502020204030204" pitchFamily="34" charset="0"/>
                        <a:cs typeface="Cordia New" panose="020B0304020202020204" pitchFamily="34" charset="-34"/>
                      </a:endParaRPr>
                    </a:p>
                    <a:p>
                      <a:pPr marL="73152" algn="l" fontAlgn="t">
                        <a:lnSpc>
                          <a:spcPts val="1355"/>
                        </a:lnSpc>
                        <a:spcBef>
                          <a:spcPts val="5"/>
                        </a:spcBef>
                        <a:spcAft>
                          <a:spcPts val="0"/>
                        </a:spcAft>
                      </a:pPr>
                      <a:r>
                        <a:rPr lang="en-US" sz="2000" b="1" i="0" u="none" strike="noStrike" dirty="0" err="1">
                          <a:effectLst/>
                          <a:latin typeface="Calibri" panose="020F0502020204030204" pitchFamily="34" charset="0"/>
                          <a:ea typeface="Calibri" panose="020F0502020204030204" pitchFamily="34" charset="0"/>
                          <a:cs typeface="Cordia New" panose="020B0304020202020204" pitchFamily="34" charset="-34"/>
                        </a:rPr>
                        <a:t>Sl</a:t>
                      </a:r>
                      <a:r>
                        <a:rPr lang="en-US" sz="2000" b="1" i="0" u="none" strike="noStrike" spc="5" dirty="0">
                          <a:effectLst/>
                          <a:latin typeface="Calibri" panose="020F0502020204030204" pitchFamily="34" charset="0"/>
                          <a:ea typeface="Calibri" panose="020F0502020204030204" pitchFamily="34" charset="0"/>
                          <a:cs typeface="Cordia New" panose="020B0304020202020204" pitchFamily="34" charset="-34"/>
                        </a:rPr>
                        <a:t> </a:t>
                      </a:r>
                      <a:r>
                        <a:rPr lang="en-US" sz="2000" b="1" i="0" u="none" strike="noStrike" dirty="0">
                          <a:effectLst/>
                          <a:latin typeface="Calibri" panose="020F0502020204030204" pitchFamily="34" charset="0"/>
                          <a:ea typeface="Calibri" panose="020F0502020204030204" pitchFamily="34" charset="0"/>
                          <a:cs typeface="Cordia New" panose="020B0304020202020204" pitchFamily="34" charset="-34"/>
                        </a:rPr>
                        <a:t>No</a:t>
                      </a:r>
                      <a:endParaRPr lang="en-US" sz="2900" b="0" i="0" u="none" strike="noStrike" dirty="0">
                        <a:effectLst/>
                        <a:latin typeface="Arial" panose="020B0604020202020204" pitchFamily="34" charset="0"/>
                      </a:endParaRPr>
                    </a:p>
                  </a:txBody>
                  <a:tcPr marL="15484" marR="15484" marT="154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3152" algn="l" fontAlgn="t">
                        <a:lnSpc>
                          <a:spcPts val="1355"/>
                        </a:lnSpc>
                        <a:spcBef>
                          <a:spcPts val="5"/>
                        </a:spcBef>
                        <a:spcAft>
                          <a:spcPts val="0"/>
                        </a:spcAft>
                      </a:pPr>
                      <a:endParaRPr lang="en-US" sz="2000" b="1" i="0" u="none" strike="noStrike" dirty="0">
                        <a:effectLst/>
                        <a:latin typeface="Calibri" panose="020F0502020204030204" pitchFamily="34" charset="0"/>
                        <a:ea typeface="Calibri" panose="020F0502020204030204" pitchFamily="34" charset="0"/>
                        <a:cs typeface="Cordia New" panose="020B0304020202020204" pitchFamily="34" charset="-34"/>
                      </a:endParaRPr>
                    </a:p>
                    <a:p>
                      <a:pPr marL="73152" algn="l" fontAlgn="t">
                        <a:lnSpc>
                          <a:spcPts val="1355"/>
                        </a:lnSpc>
                        <a:spcBef>
                          <a:spcPts val="5"/>
                        </a:spcBef>
                        <a:spcAft>
                          <a:spcPts val="0"/>
                        </a:spcAft>
                      </a:pPr>
                      <a:r>
                        <a:rPr lang="en-US" sz="2000" b="1" i="0" u="none" strike="noStrike" dirty="0">
                          <a:effectLst/>
                          <a:latin typeface="Calibri" panose="020F0502020204030204" pitchFamily="34" charset="0"/>
                          <a:ea typeface="Calibri" panose="020F0502020204030204" pitchFamily="34" charset="0"/>
                          <a:cs typeface="Cordia New" panose="020B0304020202020204" pitchFamily="34" charset="-34"/>
                        </a:rPr>
                        <a:t>Component</a:t>
                      </a:r>
                      <a:r>
                        <a:rPr lang="en-US" sz="2000" b="1" i="0" u="none" strike="noStrike" spc="-15" dirty="0">
                          <a:effectLst/>
                          <a:latin typeface="Calibri" panose="020F0502020204030204" pitchFamily="34" charset="0"/>
                          <a:ea typeface="Calibri" panose="020F0502020204030204" pitchFamily="34" charset="0"/>
                          <a:cs typeface="Cordia New" panose="020B0304020202020204" pitchFamily="34" charset="-34"/>
                        </a:rPr>
                        <a:t> </a:t>
                      </a:r>
                      <a:r>
                        <a:rPr lang="en-US" sz="2000" b="1" i="0" u="none" strike="noStrike" dirty="0">
                          <a:effectLst/>
                          <a:latin typeface="Calibri" panose="020F0502020204030204" pitchFamily="34" charset="0"/>
                          <a:ea typeface="Calibri" panose="020F0502020204030204" pitchFamily="34" charset="0"/>
                          <a:cs typeface="Cordia New" panose="020B0304020202020204" pitchFamily="34" charset="-34"/>
                        </a:rPr>
                        <a:t>list</a:t>
                      </a:r>
                      <a:endParaRPr lang="en-US" sz="2900" b="0" i="0" u="none" strike="noStrike" dirty="0">
                        <a:effectLst/>
                        <a:latin typeface="Arial" panose="020B0604020202020204" pitchFamily="34" charset="0"/>
                      </a:endParaRPr>
                    </a:p>
                  </a:txBody>
                  <a:tcPr marL="15484" marR="15484" marT="154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3152" algn="l" fontAlgn="t">
                        <a:lnSpc>
                          <a:spcPts val="1355"/>
                        </a:lnSpc>
                        <a:spcBef>
                          <a:spcPts val="5"/>
                        </a:spcBef>
                        <a:spcAft>
                          <a:spcPts val="0"/>
                        </a:spcAft>
                      </a:pPr>
                      <a:endParaRPr lang="en-US" sz="2000" b="1" i="0" u="none" strike="noStrike" dirty="0">
                        <a:effectLst/>
                        <a:latin typeface="Calibri" panose="020F0502020204030204" pitchFamily="34" charset="0"/>
                        <a:ea typeface="Calibri" panose="020F0502020204030204" pitchFamily="34" charset="0"/>
                        <a:cs typeface="Cordia New" panose="020B0304020202020204" pitchFamily="34" charset="-34"/>
                      </a:endParaRPr>
                    </a:p>
                    <a:p>
                      <a:pPr marL="73152" algn="l" fontAlgn="t">
                        <a:lnSpc>
                          <a:spcPts val="1355"/>
                        </a:lnSpc>
                        <a:spcBef>
                          <a:spcPts val="5"/>
                        </a:spcBef>
                        <a:spcAft>
                          <a:spcPts val="0"/>
                        </a:spcAft>
                      </a:pPr>
                      <a:r>
                        <a:rPr lang="en-US" sz="2000" b="1" i="0" u="none" strike="noStrike" dirty="0">
                          <a:effectLst/>
                          <a:latin typeface="Calibri" panose="020F0502020204030204" pitchFamily="34" charset="0"/>
                          <a:ea typeface="Calibri" panose="020F0502020204030204" pitchFamily="34" charset="0"/>
                          <a:cs typeface="Cordia New" panose="020B0304020202020204" pitchFamily="34" charset="-34"/>
                        </a:rPr>
                        <a:t>Cost per</a:t>
                      </a:r>
                      <a:r>
                        <a:rPr lang="en-US" sz="2000" b="1" i="0" u="none" strike="noStrike" spc="-5" dirty="0">
                          <a:effectLst/>
                          <a:latin typeface="Calibri" panose="020F0502020204030204" pitchFamily="34" charset="0"/>
                          <a:ea typeface="Calibri" panose="020F0502020204030204" pitchFamily="34" charset="0"/>
                          <a:cs typeface="Cordia New" panose="020B0304020202020204" pitchFamily="34" charset="-34"/>
                        </a:rPr>
                        <a:t> </a:t>
                      </a:r>
                      <a:r>
                        <a:rPr lang="en-US" sz="2000" b="1" i="0" u="none" strike="noStrike" dirty="0">
                          <a:effectLst/>
                          <a:latin typeface="Calibri" panose="020F0502020204030204" pitchFamily="34" charset="0"/>
                          <a:ea typeface="Calibri" panose="020F0502020204030204" pitchFamily="34" charset="0"/>
                          <a:cs typeface="Cordia New" panose="020B0304020202020204" pitchFamily="34" charset="-34"/>
                        </a:rPr>
                        <a:t>unit</a:t>
                      </a:r>
                      <a:r>
                        <a:rPr lang="en-US" sz="2000" b="1" i="0" u="none" strike="noStrike" spc="-20" dirty="0">
                          <a:effectLst/>
                          <a:latin typeface="Calibri" panose="020F0502020204030204" pitchFamily="34" charset="0"/>
                          <a:ea typeface="Calibri" panose="020F0502020204030204" pitchFamily="34" charset="0"/>
                          <a:cs typeface="Cordia New" panose="020B0304020202020204" pitchFamily="34" charset="-34"/>
                        </a:rPr>
                        <a:t> </a:t>
                      </a:r>
                      <a:r>
                        <a:rPr lang="en-US" sz="2000" b="1" i="0" u="none" strike="noStrike" dirty="0">
                          <a:effectLst/>
                          <a:latin typeface="Calibri" panose="020F0502020204030204" pitchFamily="34" charset="0"/>
                          <a:ea typeface="Calibri" panose="020F0502020204030204" pitchFamily="34" charset="0"/>
                          <a:cs typeface="Cordia New" panose="020B0304020202020204" pitchFamily="34" charset="-34"/>
                        </a:rPr>
                        <a:t>(Rs)</a:t>
                      </a:r>
                      <a:endParaRPr lang="en-US" sz="2900" b="0" i="0" u="none" strike="noStrike" dirty="0">
                        <a:effectLst/>
                        <a:latin typeface="Arial" panose="020B0604020202020204" pitchFamily="34" charset="0"/>
                      </a:endParaRPr>
                    </a:p>
                  </a:txBody>
                  <a:tcPr marL="15484" marR="15484" marT="154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4008" algn="l" fontAlgn="t">
                        <a:lnSpc>
                          <a:spcPts val="1355"/>
                        </a:lnSpc>
                        <a:spcBef>
                          <a:spcPts val="5"/>
                        </a:spcBef>
                        <a:spcAft>
                          <a:spcPts val="0"/>
                        </a:spcAft>
                      </a:pPr>
                      <a:endParaRPr lang="en-US" sz="2000" b="1" i="0" u="none" strike="noStrike" dirty="0">
                        <a:effectLst/>
                        <a:latin typeface="Calibri" panose="020F0502020204030204" pitchFamily="34" charset="0"/>
                        <a:ea typeface="Calibri" panose="020F0502020204030204" pitchFamily="34" charset="0"/>
                        <a:cs typeface="Cordia New" panose="020B0304020202020204" pitchFamily="34" charset="-34"/>
                      </a:endParaRPr>
                    </a:p>
                    <a:p>
                      <a:pPr marL="64008" algn="l" fontAlgn="t">
                        <a:lnSpc>
                          <a:spcPts val="1355"/>
                        </a:lnSpc>
                        <a:spcBef>
                          <a:spcPts val="5"/>
                        </a:spcBef>
                        <a:spcAft>
                          <a:spcPts val="0"/>
                        </a:spcAft>
                      </a:pPr>
                      <a:r>
                        <a:rPr lang="en-US" sz="2000" b="1" i="0" u="none" strike="noStrike" dirty="0">
                          <a:effectLst/>
                          <a:latin typeface="Calibri" panose="020F0502020204030204" pitchFamily="34" charset="0"/>
                          <a:ea typeface="Calibri" panose="020F0502020204030204" pitchFamily="34" charset="0"/>
                          <a:cs typeface="Cordia New" panose="020B0304020202020204" pitchFamily="34" charset="-34"/>
                        </a:rPr>
                        <a:t>Quantity</a:t>
                      </a:r>
                      <a:endParaRPr lang="en-US" sz="2900" b="0" i="0" u="none" strike="noStrike" dirty="0">
                        <a:effectLst/>
                        <a:latin typeface="Arial" panose="020B0604020202020204" pitchFamily="34" charset="0"/>
                      </a:endParaRPr>
                    </a:p>
                  </a:txBody>
                  <a:tcPr marL="15484" marR="15484" marT="154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3152" algn="l" fontAlgn="t">
                        <a:lnSpc>
                          <a:spcPts val="1355"/>
                        </a:lnSpc>
                        <a:spcBef>
                          <a:spcPts val="5"/>
                        </a:spcBef>
                        <a:spcAft>
                          <a:spcPts val="0"/>
                        </a:spcAft>
                      </a:pPr>
                      <a:endParaRPr lang="en-US" sz="2000" b="1" i="0" u="none" strike="noStrike" dirty="0">
                        <a:effectLst/>
                        <a:latin typeface="Calibri" panose="020F0502020204030204" pitchFamily="34" charset="0"/>
                        <a:ea typeface="Calibri" panose="020F0502020204030204" pitchFamily="34" charset="0"/>
                        <a:cs typeface="Cordia New" panose="020B0304020202020204" pitchFamily="34" charset="-34"/>
                      </a:endParaRPr>
                    </a:p>
                    <a:p>
                      <a:pPr marL="73152" algn="l" fontAlgn="t">
                        <a:lnSpc>
                          <a:spcPts val="1355"/>
                        </a:lnSpc>
                        <a:spcBef>
                          <a:spcPts val="5"/>
                        </a:spcBef>
                        <a:spcAft>
                          <a:spcPts val="0"/>
                        </a:spcAft>
                      </a:pPr>
                      <a:r>
                        <a:rPr lang="en-US" sz="2000" b="1" i="0" u="none" strike="noStrike" dirty="0">
                          <a:effectLst/>
                          <a:latin typeface="Calibri" panose="020F0502020204030204" pitchFamily="34" charset="0"/>
                          <a:ea typeface="Calibri" panose="020F0502020204030204" pitchFamily="34" charset="0"/>
                          <a:cs typeface="Cordia New" panose="020B0304020202020204" pitchFamily="34" charset="-34"/>
                        </a:rPr>
                        <a:t>Total</a:t>
                      </a:r>
                      <a:r>
                        <a:rPr lang="en-US" sz="2000" b="1" i="0" u="none" strike="noStrike" spc="5" dirty="0">
                          <a:effectLst/>
                          <a:latin typeface="Calibri" panose="020F0502020204030204" pitchFamily="34" charset="0"/>
                          <a:ea typeface="Calibri" panose="020F0502020204030204" pitchFamily="34" charset="0"/>
                          <a:cs typeface="Cordia New" panose="020B0304020202020204" pitchFamily="34" charset="-34"/>
                        </a:rPr>
                        <a:t> </a:t>
                      </a:r>
                      <a:r>
                        <a:rPr lang="en-US" sz="2000" b="1" i="0" u="none" strike="noStrike" dirty="0">
                          <a:effectLst/>
                          <a:latin typeface="Calibri" panose="020F0502020204030204" pitchFamily="34" charset="0"/>
                          <a:ea typeface="Calibri" panose="020F0502020204030204" pitchFamily="34" charset="0"/>
                          <a:cs typeface="Cordia New" panose="020B0304020202020204" pitchFamily="34" charset="-34"/>
                        </a:rPr>
                        <a:t>(Rs)</a:t>
                      </a:r>
                      <a:endParaRPr lang="en-US" sz="2900" b="0" i="0" u="none" strike="noStrike" dirty="0">
                        <a:effectLst/>
                        <a:latin typeface="Arial" panose="020B0604020202020204" pitchFamily="34" charset="0"/>
                      </a:endParaRPr>
                    </a:p>
                  </a:txBody>
                  <a:tcPr marL="15484" marR="15484" marT="154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0718619"/>
                  </a:ext>
                </a:extLst>
              </a:tr>
              <a:tr h="441776">
                <a:tc>
                  <a:txBody>
                    <a:bodyPr/>
                    <a:lstStyle/>
                    <a:p>
                      <a:pPr marL="73152" algn="l" fontAlgn="t">
                        <a:lnSpc>
                          <a:spcPts val="1370"/>
                        </a:lnSpc>
                        <a:spcBef>
                          <a:spcPts val="5"/>
                        </a:spcBef>
                        <a:spcAft>
                          <a:spcPts val="0"/>
                        </a:spcAft>
                      </a:pPr>
                      <a:endParaRPr lang="en-US" sz="2000" b="0" i="0" u="none" strike="noStrike" dirty="0">
                        <a:effectLst/>
                        <a:latin typeface="Calibri" panose="020F0502020204030204" pitchFamily="34" charset="0"/>
                        <a:ea typeface="Calibri" panose="020F0502020204030204" pitchFamily="34" charset="0"/>
                        <a:cs typeface="Cordia New" panose="020B0304020202020204" pitchFamily="34" charset="-34"/>
                      </a:endParaRPr>
                    </a:p>
                    <a:p>
                      <a:pPr marL="73152" algn="l" fontAlgn="t">
                        <a:lnSpc>
                          <a:spcPts val="1370"/>
                        </a:lnSpc>
                        <a:spcBef>
                          <a:spcPts val="5"/>
                        </a:spcBef>
                        <a:spcAft>
                          <a:spcPts val="0"/>
                        </a:spcAft>
                      </a:pPr>
                      <a:r>
                        <a:rPr lang="en-US" sz="2000" b="0" i="0" u="none" strike="noStrike" dirty="0">
                          <a:effectLst/>
                          <a:latin typeface="Calibri" panose="020F0502020204030204" pitchFamily="34" charset="0"/>
                          <a:ea typeface="Calibri" panose="020F0502020204030204" pitchFamily="34" charset="0"/>
                          <a:cs typeface="Cordia New" panose="020B0304020202020204" pitchFamily="34" charset="-34"/>
                        </a:rPr>
                        <a:t>1</a:t>
                      </a:r>
                      <a:endParaRPr lang="en-US" sz="2900" b="0" i="0" u="none" strike="noStrike" dirty="0">
                        <a:effectLst/>
                        <a:latin typeface="Arial" panose="020B0604020202020204" pitchFamily="34" charset="0"/>
                      </a:endParaRPr>
                    </a:p>
                  </a:txBody>
                  <a:tcPr marL="15484" marR="15484" marT="154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3152" algn="l" fontAlgn="t">
                        <a:lnSpc>
                          <a:spcPts val="1370"/>
                        </a:lnSpc>
                        <a:spcBef>
                          <a:spcPts val="5"/>
                        </a:spcBef>
                        <a:spcAft>
                          <a:spcPts val="0"/>
                        </a:spcAft>
                      </a:pPr>
                      <a:endParaRPr lang="en-US" sz="2000" b="0" i="0" u="none" strike="noStrike" dirty="0">
                        <a:effectLst/>
                        <a:latin typeface="Calibri" panose="020F0502020204030204" pitchFamily="34" charset="0"/>
                        <a:ea typeface="Calibri" panose="020F0502020204030204" pitchFamily="34" charset="0"/>
                        <a:cs typeface="Cordia New" panose="020B0304020202020204" pitchFamily="34" charset="-34"/>
                      </a:endParaRPr>
                    </a:p>
                    <a:p>
                      <a:pPr marL="73152" algn="l" fontAlgn="t">
                        <a:lnSpc>
                          <a:spcPts val="1370"/>
                        </a:lnSpc>
                        <a:spcBef>
                          <a:spcPts val="5"/>
                        </a:spcBef>
                        <a:spcAft>
                          <a:spcPts val="0"/>
                        </a:spcAft>
                      </a:pPr>
                      <a:r>
                        <a:rPr lang="en-US" sz="2000" b="0" i="0" u="none" strike="noStrike" dirty="0">
                          <a:effectLst/>
                          <a:latin typeface="Calibri" panose="020F0502020204030204" pitchFamily="34" charset="0"/>
                          <a:ea typeface="Calibri" panose="020F0502020204030204" pitchFamily="34" charset="0"/>
                          <a:cs typeface="Cordia New" panose="020B0304020202020204" pitchFamily="34" charset="-34"/>
                        </a:rPr>
                        <a:t>Arduino</a:t>
                      </a:r>
                      <a:r>
                        <a:rPr lang="en-US" sz="2000" b="0" i="0" u="none" strike="noStrike" spc="-25" dirty="0">
                          <a:effectLst/>
                          <a:latin typeface="Calibri" panose="020F0502020204030204" pitchFamily="34" charset="0"/>
                          <a:ea typeface="Calibri" panose="020F0502020204030204" pitchFamily="34" charset="0"/>
                          <a:cs typeface="Cordia New" panose="020B0304020202020204" pitchFamily="34" charset="-34"/>
                        </a:rPr>
                        <a:t> </a:t>
                      </a:r>
                      <a:r>
                        <a:rPr lang="en-US" sz="2000" b="0" i="0" u="none" strike="noStrike" dirty="0">
                          <a:effectLst/>
                          <a:latin typeface="Calibri" panose="020F0502020204030204" pitchFamily="34" charset="0"/>
                          <a:ea typeface="Calibri" panose="020F0502020204030204" pitchFamily="34" charset="0"/>
                          <a:cs typeface="Cordia New" panose="020B0304020202020204" pitchFamily="34" charset="-34"/>
                        </a:rPr>
                        <a:t>Nano</a:t>
                      </a:r>
                      <a:endParaRPr lang="en-US" sz="2900" b="0" i="0" u="none" strike="noStrike" dirty="0">
                        <a:effectLst/>
                        <a:latin typeface="Arial" panose="020B0604020202020204" pitchFamily="34" charset="0"/>
                      </a:endParaRPr>
                    </a:p>
                  </a:txBody>
                  <a:tcPr marL="15484" marR="15484" marT="154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00584" algn="l" fontAlgn="t">
                        <a:lnSpc>
                          <a:spcPts val="1370"/>
                        </a:lnSpc>
                        <a:spcBef>
                          <a:spcPts val="5"/>
                        </a:spcBef>
                        <a:spcAft>
                          <a:spcPts val="0"/>
                        </a:spcAft>
                      </a:pPr>
                      <a:endParaRPr lang="en-US" sz="2000" b="0" i="0" u="none" strike="noStrike" dirty="0">
                        <a:effectLst/>
                        <a:latin typeface="Calibri" panose="020F0502020204030204" pitchFamily="34" charset="0"/>
                        <a:ea typeface="Calibri" panose="020F0502020204030204" pitchFamily="34" charset="0"/>
                        <a:cs typeface="Cordia New" panose="020B0304020202020204" pitchFamily="34" charset="-34"/>
                      </a:endParaRPr>
                    </a:p>
                    <a:p>
                      <a:pPr marL="100584" algn="l" fontAlgn="t">
                        <a:lnSpc>
                          <a:spcPts val="1370"/>
                        </a:lnSpc>
                        <a:spcBef>
                          <a:spcPts val="5"/>
                        </a:spcBef>
                        <a:spcAft>
                          <a:spcPts val="0"/>
                        </a:spcAft>
                      </a:pPr>
                      <a:r>
                        <a:rPr lang="en-US" sz="2000" b="0" i="0" u="none" strike="noStrike" dirty="0">
                          <a:effectLst/>
                          <a:latin typeface="Calibri" panose="020F0502020204030204" pitchFamily="34" charset="0"/>
                          <a:ea typeface="Calibri" panose="020F0502020204030204" pitchFamily="34" charset="0"/>
                          <a:cs typeface="Cordia New" panose="020B0304020202020204" pitchFamily="34" charset="-34"/>
                        </a:rPr>
                        <a:t>300</a:t>
                      </a:r>
                      <a:endParaRPr lang="en-US" sz="2900" b="0" i="0" u="none" strike="noStrike" dirty="0">
                        <a:effectLst/>
                        <a:latin typeface="Arial" panose="020B0604020202020204" pitchFamily="34" charset="0"/>
                      </a:endParaRPr>
                    </a:p>
                  </a:txBody>
                  <a:tcPr marL="15484" marR="15484" marT="154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4008" algn="l" fontAlgn="t">
                        <a:lnSpc>
                          <a:spcPts val="1370"/>
                        </a:lnSpc>
                        <a:spcBef>
                          <a:spcPts val="5"/>
                        </a:spcBef>
                        <a:spcAft>
                          <a:spcPts val="0"/>
                        </a:spcAft>
                      </a:pPr>
                      <a:endParaRPr lang="en-US" sz="2000" b="0" i="0" u="none" strike="noStrike" dirty="0">
                        <a:effectLst/>
                        <a:latin typeface="Calibri" panose="020F0502020204030204" pitchFamily="34" charset="0"/>
                        <a:ea typeface="Calibri" panose="020F0502020204030204" pitchFamily="34" charset="0"/>
                        <a:cs typeface="Cordia New" panose="020B0304020202020204" pitchFamily="34" charset="-34"/>
                      </a:endParaRPr>
                    </a:p>
                    <a:p>
                      <a:pPr marL="64008" algn="l" fontAlgn="t">
                        <a:lnSpc>
                          <a:spcPts val="1370"/>
                        </a:lnSpc>
                        <a:spcBef>
                          <a:spcPts val="5"/>
                        </a:spcBef>
                        <a:spcAft>
                          <a:spcPts val="0"/>
                        </a:spcAft>
                      </a:pPr>
                      <a:r>
                        <a:rPr lang="en-US" sz="2000" b="0" i="0" u="none" strike="noStrike" dirty="0">
                          <a:effectLst/>
                          <a:latin typeface="Calibri" panose="020F0502020204030204" pitchFamily="34" charset="0"/>
                          <a:ea typeface="Calibri" panose="020F0502020204030204" pitchFamily="34" charset="0"/>
                          <a:cs typeface="Cordia New" panose="020B0304020202020204" pitchFamily="34" charset="-34"/>
                        </a:rPr>
                        <a:t>1</a:t>
                      </a:r>
                      <a:endParaRPr lang="en-US" sz="2900" b="0" i="0" u="none" strike="noStrike" dirty="0">
                        <a:effectLst/>
                        <a:latin typeface="Arial" panose="020B0604020202020204" pitchFamily="34" charset="0"/>
                      </a:endParaRPr>
                    </a:p>
                  </a:txBody>
                  <a:tcPr marL="15484" marR="15484" marT="154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3152" algn="l" fontAlgn="t">
                        <a:lnSpc>
                          <a:spcPts val="1370"/>
                        </a:lnSpc>
                        <a:spcBef>
                          <a:spcPts val="5"/>
                        </a:spcBef>
                        <a:spcAft>
                          <a:spcPts val="0"/>
                        </a:spcAft>
                      </a:pPr>
                      <a:endParaRPr lang="en-US" sz="2000" b="0" i="0" u="none" strike="noStrike" dirty="0">
                        <a:effectLst/>
                        <a:latin typeface="Calibri" panose="020F0502020204030204" pitchFamily="34" charset="0"/>
                        <a:ea typeface="Calibri" panose="020F0502020204030204" pitchFamily="34" charset="0"/>
                        <a:cs typeface="Cordia New" panose="020B0304020202020204" pitchFamily="34" charset="-34"/>
                      </a:endParaRPr>
                    </a:p>
                    <a:p>
                      <a:pPr marL="73152" algn="l" fontAlgn="t">
                        <a:lnSpc>
                          <a:spcPts val="1370"/>
                        </a:lnSpc>
                        <a:spcBef>
                          <a:spcPts val="5"/>
                        </a:spcBef>
                        <a:spcAft>
                          <a:spcPts val="0"/>
                        </a:spcAft>
                      </a:pPr>
                      <a:r>
                        <a:rPr lang="en-US" sz="2000" b="0" i="0" u="none" strike="noStrike" dirty="0">
                          <a:effectLst/>
                          <a:latin typeface="Calibri" panose="020F0502020204030204" pitchFamily="34" charset="0"/>
                          <a:ea typeface="Calibri" panose="020F0502020204030204" pitchFamily="34" charset="0"/>
                          <a:cs typeface="Cordia New" panose="020B0304020202020204" pitchFamily="34" charset="-34"/>
                        </a:rPr>
                        <a:t>300</a:t>
                      </a:r>
                      <a:endParaRPr lang="en-US" sz="2900" b="0" i="0" u="none" strike="noStrike" dirty="0">
                        <a:effectLst/>
                        <a:latin typeface="Arial" panose="020B0604020202020204" pitchFamily="34" charset="0"/>
                      </a:endParaRPr>
                    </a:p>
                  </a:txBody>
                  <a:tcPr marL="15484" marR="15484" marT="154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44450830"/>
                  </a:ext>
                </a:extLst>
              </a:tr>
              <a:tr h="1189281">
                <a:tc>
                  <a:txBody>
                    <a:bodyPr/>
                    <a:lstStyle/>
                    <a:p>
                      <a:pPr marL="73152" algn="l" fontAlgn="t">
                        <a:lnSpc>
                          <a:spcPct val="107000"/>
                        </a:lnSpc>
                        <a:spcBef>
                          <a:spcPts val="5"/>
                        </a:spcBef>
                        <a:spcAft>
                          <a:spcPts val="0"/>
                        </a:spcAft>
                      </a:pPr>
                      <a:r>
                        <a:rPr lang="en-US" sz="2000" b="0" i="0" u="none" strike="noStrike" dirty="0">
                          <a:effectLst/>
                          <a:latin typeface="Calibri" panose="020F0502020204030204" pitchFamily="34" charset="0"/>
                          <a:ea typeface="Calibri" panose="020F0502020204030204" pitchFamily="34" charset="0"/>
                          <a:cs typeface="Cordia New" panose="020B0304020202020204" pitchFamily="34" charset="-34"/>
                        </a:rPr>
                        <a:t>2</a:t>
                      </a:r>
                      <a:endParaRPr lang="en-US" sz="2900" b="0" i="0" u="none" strike="noStrike" dirty="0">
                        <a:effectLst/>
                        <a:latin typeface="Arial" panose="020B0604020202020204" pitchFamily="34" charset="0"/>
                      </a:endParaRPr>
                    </a:p>
                  </a:txBody>
                  <a:tcPr marL="15484" marR="15484" marT="154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3152" algn="l" fontAlgn="t">
                        <a:lnSpc>
                          <a:spcPts val="1455"/>
                        </a:lnSpc>
                        <a:spcBef>
                          <a:spcPts val="5"/>
                        </a:spcBef>
                        <a:spcAft>
                          <a:spcPts val="0"/>
                        </a:spcAft>
                      </a:pPr>
                      <a:endParaRPr lang="en-US" sz="2000" b="0" i="0" u="none" strike="noStrike" dirty="0">
                        <a:effectLst/>
                        <a:latin typeface="Calibri" panose="020F0502020204030204" pitchFamily="34" charset="0"/>
                        <a:ea typeface="Calibri" panose="020F0502020204030204" pitchFamily="34" charset="0"/>
                        <a:cs typeface="Cordia New" panose="020B0304020202020204" pitchFamily="34" charset="-34"/>
                      </a:endParaRPr>
                    </a:p>
                    <a:p>
                      <a:pPr marL="73152" algn="l" fontAlgn="t">
                        <a:lnSpc>
                          <a:spcPts val="1455"/>
                        </a:lnSpc>
                        <a:spcBef>
                          <a:spcPts val="5"/>
                        </a:spcBef>
                        <a:spcAft>
                          <a:spcPts val="0"/>
                        </a:spcAft>
                      </a:pPr>
                      <a:r>
                        <a:rPr lang="en-US" sz="2000" b="0" i="0" u="none" strike="noStrike" dirty="0">
                          <a:effectLst/>
                          <a:latin typeface="Calibri" panose="020F0502020204030204" pitchFamily="34" charset="0"/>
                          <a:ea typeface="Calibri" panose="020F0502020204030204" pitchFamily="34" charset="0"/>
                          <a:cs typeface="Cordia New" panose="020B0304020202020204" pitchFamily="34" charset="-34"/>
                        </a:rPr>
                        <a:t>ADXL34</a:t>
                      </a:r>
                      <a:r>
                        <a:rPr lang="en-US" sz="2000" b="0" i="0" u="none" strike="noStrike" spc="-15" dirty="0">
                          <a:effectLst/>
                          <a:latin typeface="Calibri" panose="020F0502020204030204" pitchFamily="34" charset="0"/>
                          <a:ea typeface="Calibri" panose="020F0502020204030204" pitchFamily="34" charset="0"/>
                          <a:cs typeface="Cordia New" panose="020B0304020202020204" pitchFamily="34" charset="-34"/>
                        </a:rPr>
                        <a:t>5 </a:t>
                      </a:r>
                      <a:r>
                        <a:rPr lang="en-US" sz="2000" b="0" i="0" u="none" strike="noStrike" dirty="0">
                          <a:effectLst/>
                          <a:latin typeface="Calibri" panose="020F0502020204030204" pitchFamily="34" charset="0"/>
                          <a:ea typeface="Calibri" panose="020F0502020204030204" pitchFamily="34" charset="0"/>
                          <a:cs typeface="Cordia New" panose="020B0304020202020204" pitchFamily="34" charset="-34"/>
                        </a:rPr>
                        <a:t>Axis</a:t>
                      </a:r>
                      <a:endParaRPr lang="en-US" sz="2900" b="0" i="0" u="none" strike="noStrike" dirty="0">
                        <a:effectLst/>
                        <a:latin typeface="Arial" panose="020B0604020202020204" pitchFamily="34" charset="0"/>
                      </a:endParaRPr>
                    </a:p>
                    <a:p>
                      <a:pPr marL="73152" algn="l" fontAlgn="t">
                        <a:lnSpc>
                          <a:spcPts val="1455"/>
                        </a:lnSpc>
                        <a:spcBef>
                          <a:spcPts val="5"/>
                        </a:spcBef>
                        <a:spcAft>
                          <a:spcPts val="0"/>
                        </a:spcAft>
                      </a:pPr>
                      <a:r>
                        <a:rPr lang="en-US" sz="2000" b="0" i="0" u="none" strike="noStrike" dirty="0">
                          <a:effectLst/>
                          <a:latin typeface="Calibri" panose="020F0502020204030204" pitchFamily="34" charset="0"/>
                          <a:ea typeface="Calibri" panose="020F0502020204030204" pitchFamily="34" charset="0"/>
                          <a:cs typeface="Cordia New" panose="020B0304020202020204" pitchFamily="34" charset="-34"/>
                        </a:rPr>
                        <a:t>Accelerometer</a:t>
                      </a:r>
                      <a:r>
                        <a:rPr lang="en-US" sz="2000" b="0" i="0" u="none" strike="noStrike" spc="-10" dirty="0">
                          <a:effectLst/>
                          <a:latin typeface="Calibri" panose="020F0502020204030204" pitchFamily="34" charset="0"/>
                          <a:ea typeface="Calibri" panose="020F0502020204030204" pitchFamily="34" charset="0"/>
                          <a:cs typeface="Cordia New" panose="020B0304020202020204" pitchFamily="34" charset="-34"/>
                        </a:rPr>
                        <a:t> </a:t>
                      </a:r>
                      <a:r>
                        <a:rPr lang="en-US" sz="2000" b="0" i="0" u="none" strike="noStrike" dirty="0">
                          <a:effectLst/>
                          <a:latin typeface="Calibri" panose="020F0502020204030204" pitchFamily="34" charset="0"/>
                          <a:ea typeface="Calibri" panose="020F0502020204030204" pitchFamily="34" charset="0"/>
                          <a:cs typeface="Cordia New" panose="020B0304020202020204" pitchFamily="34" charset="-34"/>
                        </a:rPr>
                        <a:t>and</a:t>
                      </a:r>
                      <a:endParaRPr lang="en-US" sz="2900" b="0" i="0" u="none" strike="noStrike" dirty="0">
                        <a:effectLst/>
                        <a:latin typeface="Arial" panose="020B0604020202020204" pitchFamily="34" charset="0"/>
                      </a:endParaRPr>
                    </a:p>
                    <a:p>
                      <a:pPr marL="73152" algn="l" fontAlgn="t">
                        <a:lnSpc>
                          <a:spcPts val="1370"/>
                        </a:lnSpc>
                        <a:spcBef>
                          <a:spcPts val="10"/>
                        </a:spcBef>
                        <a:spcAft>
                          <a:spcPts val="0"/>
                        </a:spcAft>
                      </a:pPr>
                      <a:r>
                        <a:rPr lang="en-US" sz="2000" b="0" i="0" u="none" strike="noStrike" dirty="0">
                          <a:effectLst/>
                          <a:latin typeface="Calibri" panose="020F0502020204030204" pitchFamily="34" charset="0"/>
                          <a:ea typeface="Calibri" panose="020F0502020204030204" pitchFamily="34" charset="0"/>
                          <a:cs typeface="Cordia New" panose="020B0304020202020204" pitchFamily="34" charset="-34"/>
                        </a:rPr>
                        <a:t>(I2C)</a:t>
                      </a:r>
                      <a:endParaRPr lang="en-US" sz="2900" b="0" i="0" u="none" strike="noStrike" dirty="0">
                        <a:effectLst/>
                        <a:latin typeface="Arial" panose="020B0604020202020204" pitchFamily="34" charset="0"/>
                      </a:endParaRPr>
                    </a:p>
                  </a:txBody>
                  <a:tcPr marL="15484" marR="15484" marT="154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3152" algn="l" fontAlgn="t">
                        <a:lnSpc>
                          <a:spcPct val="107000"/>
                        </a:lnSpc>
                        <a:spcBef>
                          <a:spcPts val="5"/>
                        </a:spcBef>
                        <a:spcAft>
                          <a:spcPts val="0"/>
                        </a:spcAft>
                      </a:pPr>
                      <a:endParaRPr lang="en-US" sz="2000" b="0" i="0" u="none" strike="noStrike" dirty="0">
                        <a:effectLst/>
                        <a:latin typeface="Calibri" panose="020F0502020204030204" pitchFamily="34" charset="0"/>
                        <a:ea typeface="Calibri" panose="020F0502020204030204" pitchFamily="34" charset="0"/>
                        <a:cs typeface="Cordia New" panose="020B0304020202020204" pitchFamily="34" charset="-34"/>
                      </a:endParaRPr>
                    </a:p>
                    <a:p>
                      <a:pPr marL="73152" algn="l" fontAlgn="t">
                        <a:lnSpc>
                          <a:spcPct val="107000"/>
                        </a:lnSpc>
                        <a:spcBef>
                          <a:spcPts val="5"/>
                        </a:spcBef>
                        <a:spcAft>
                          <a:spcPts val="0"/>
                        </a:spcAft>
                      </a:pPr>
                      <a:r>
                        <a:rPr lang="en-US" sz="2000" b="0" i="0" u="none" strike="noStrike" dirty="0">
                          <a:effectLst/>
                          <a:latin typeface="Calibri" panose="020F0502020204030204" pitchFamily="34" charset="0"/>
                          <a:ea typeface="Calibri" panose="020F0502020204030204" pitchFamily="34" charset="0"/>
                          <a:cs typeface="Cordia New" panose="020B0304020202020204" pitchFamily="34" charset="-34"/>
                        </a:rPr>
                        <a:t>325</a:t>
                      </a:r>
                      <a:endParaRPr lang="en-US" sz="2900" b="0" i="0" u="none" strike="noStrike" dirty="0">
                        <a:effectLst/>
                        <a:latin typeface="Arial" panose="020B0604020202020204" pitchFamily="34" charset="0"/>
                      </a:endParaRPr>
                    </a:p>
                  </a:txBody>
                  <a:tcPr marL="15484" marR="15484" marT="154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4008" algn="l" fontAlgn="t">
                        <a:lnSpc>
                          <a:spcPct val="107000"/>
                        </a:lnSpc>
                        <a:spcBef>
                          <a:spcPts val="5"/>
                        </a:spcBef>
                        <a:spcAft>
                          <a:spcPts val="0"/>
                        </a:spcAft>
                      </a:pPr>
                      <a:endParaRPr lang="en-US" sz="2000" b="0" i="0" u="none" strike="noStrike" dirty="0">
                        <a:effectLst/>
                        <a:latin typeface="Calibri" panose="020F0502020204030204" pitchFamily="34" charset="0"/>
                        <a:ea typeface="Calibri" panose="020F0502020204030204" pitchFamily="34" charset="0"/>
                        <a:cs typeface="Cordia New" panose="020B0304020202020204" pitchFamily="34" charset="-34"/>
                      </a:endParaRPr>
                    </a:p>
                    <a:p>
                      <a:pPr marL="64008" algn="l" fontAlgn="t">
                        <a:lnSpc>
                          <a:spcPct val="107000"/>
                        </a:lnSpc>
                        <a:spcBef>
                          <a:spcPts val="5"/>
                        </a:spcBef>
                        <a:spcAft>
                          <a:spcPts val="0"/>
                        </a:spcAft>
                      </a:pPr>
                      <a:r>
                        <a:rPr lang="en-US" sz="2000" b="0" i="0" u="none" strike="noStrike" dirty="0">
                          <a:effectLst/>
                          <a:latin typeface="Calibri" panose="020F0502020204030204" pitchFamily="34" charset="0"/>
                          <a:ea typeface="Calibri" panose="020F0502020204030204" pitchFamily="34" charset="0"/>
                          <a:cs typeface="Cordia New" panose="020B0304020202020204" pitchFamily="34" charset="-34"/>
                        </a:rPr>
                        <a:t>1</a:t>
                      </a:r>
                      <a:endParaRPr lang="en-US" sz="2900" b="0" i="0" u="none" strike="noStrike" dirty="0">
                        <a:effectLst/>
                        <a:latin typeface="Arial" panose="020B0604020202020204" pitchFamily="34" charset="0"/>
                      </a:endParaRPr>
                    </a:p>
                  </a:txBody>
                  <a:tcPr marL="15484" marR="15484" marT="154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3152" algn="l" fontAlgn="t">
                        <a:lnSpc>
                          <a:spcPct val="107000"/>
                        </a:lnSpc>
                        <a:spcBef>
                          <a:spcPts val="5"/>
                        </a:spcBef>
                        <a:spcAft>
                          <a:spcPts val="0"/>
                        </a:spcAft>
                      </a:pPr>
                      <a:endParaRPr lang="en-US" sz="2000" b="0" i="0" u="none" strike="noStrike" dirty="0">
                        <a:effectLst/>
                        <a:latin typeface="Calibri" panose="020F0502020204030204" pitchFamily="34" charset="0"/>
                        <a:ea typeface="Calibri" panose="020F0502020204030204" pitchFamily="34" charset="0"/>
                        <a:cs typeface="Cordia New" panose="020B0304020202020204" pitchFamily="34" charset="-34"/>
                      </a:endParaRPr>
                    </a:p>
                    <a:p>
                      <a:pPr marL="73152" algn="l" fontAlgn="t">
                        <a:lnSpc>
                          <a:spcPct val="107000"/>
                        </a:lnSpc>
                        <a:spcBef>
                          <a:spcPts val="5"/>
                        </a:spcBef>
                        <a:spcAft>
                          <a:spcPts val="0"/>
                        </a:spcAft>
                      </a:pPr>
                      <a:r>
                        <a:rPr lang="en-US" sz="2000" b="0" i="0" u="none" strike="noStrike" dirty="0">
                          <a:effectLst/>
                          <a:latin typeface="Calibri" panose="020F0502020204030204" pitchFamily="34" charset="0"/>
                          <a:ea typeface="Calibri" panose="020F0502020204030204" pitchFamily="34" charset="0"/>
                          <a:cs typeface="Cordia New" panose="020B0304020202020204" pitchFamily="34" charset="-34"/>
                        </a:rPr>
                        <a:t>325</a:t>
                      </a:r>
                      <a:endParaRPr lang="en-US" sz="2900" b="0" i="0" u="none" strike="noStrike" dirty="0">
                        <a:effectLst/>
                        <a:latin typeface="Arial" panose="020B0604020202020204" pitchFamily="34" charset="0"/>
                      </a:endParaRPr>
                    </a:p>
                  </a:txBody>
                  <a:tcPr marL="15484" marR="15484" marT="154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6265077"/>
                  </a:ext>
                </a:extLst>
              </a:tr>
              <a:tr h="1560542">
                <a:tc>
                  <a:txBody>
                    <a:bodyPr/>
                    <a:lstStyle/>
                    <a:p>
                      <a:pPr marL="73152" algn="l" fontAlgn="t">
                        <a:lnSpc>
                          <a:spcPts val="1445"/>
                        </a:lnSpc>
                        <a:spcBef>
                          <a:spcPts val="5"/>
                        </a:spcBef>
                        <a:spcAft>
                          <a:spcPts val="0"/>
                        </a:spcAft>
                      </a:pPr>
                      <a:endParaRPr lang="en-US" sz="2000" b="0" i="0" u="none" strike="noStrike" dirty="0">
                        <a:effectLst/>
                        <a:latin typeface="Calibri" panose="020F0502020204030204" pitchFamily="34" charset="0"/>
                        <a:ea typeface="Calibri" panose="020F0502020204030204" pitchFamily="34" charset="0"/>
                        <a:cs typeface="Cordia New" panose="020B0304020202020204" pitchFamily="34" charset="-34"/>
                      </a:endParaRPr>
                    </a:p>
                    <a:p>
                      <a:pPr marL="73152" algn="l" fontAlgn="t">
                        <a:lnSpc>
                          <a:spcPts val="1445"/>
                        </a:lnSpc>
                        <a:spcBef>
                          <a:spcPts val="5"/>
                        </a:spcBef>
                        <a:spcAft>
                          <a:spcPts val="0"/>
                        </a:spcAft>
                      </a:pPr>
                      <a:r>
                        <a:rPr lang="en-US" sz="2000" b="0" i="0" u="none" strike="noStrike" dirty="0">
                          <a:effectLst/>
                          <a:latin typeface="Calibri" panose="020F0502020204030204" pitchFamily="34" charset="0"/>
                          <a:ea typeface="Calibri" panose="020F0502020204030204" pitchFamily="34" charset="0"/>
                          <a:cs typeface="Cordia New" panose="020B0304020202020204" pitchFamily="34" charset="-34"/>
                        </a:rPr>
                        <a:t>3</a:t>
                      </a:r>
                      <a:endParaRPr lang="en-US" sz="2900" b="0" i="0" u="none" strike="noStrike" dirty="0">
                        <a:effectLst/>
                        <a:latin typeface="Arial" panose="020B0604020202020204" pitchFamily="34" charset="0"/>
                      </a:endParaRPr>
                    </a:p>
                  </a:txBody>
                  <a:tcPr marL="15484" marR="15484" marT="154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3152" algn="l" fontAlgn="t">
                        <a:lnSpc>
                          <a:spcPts val="1445"/>
                        </a:lnSpc>
                        <a:spcBef>
                          <a:spcPts val="5"/>
                        </a:spcBef>
                        <a:spcAft>
                          <a:spcPts val="0"/>
                        </a:spcAft>
                      </a:pPr>
                      <a:endParaRPr lang="en-US" sz="2000" b="0" i="0" u="none" strike="noStrike" dirty="0">
                        <a:effectLst/>
                        <a:latin typeface="Calibri" panose="020F0502020204030204" pitchFamily="34" charset="0"/>
                        <a:ea typeface="Calibri" panose="020F0502020204030204" pitchFamily="34" charset="0"/>
                        <a:cs typeface="Cordia New" panose="020B0304020202020204" pitchFamily="34" charset="-34"/>
                      </a:endParaRPr>
                    </a:p>
                    <a:p>
                      <a:pPr marL="73152" algn="l" fontAlgn="t">
                        <a:lnSpc>
                          <a:spcPts val="1445"/>
                        </a:lnSpc>
                        <a:spcBef>
                          <a:spcPts val="5"/>
                        </a:spcBef>
                        <a:spcAft>
                          <a:spcPts val="0"/>
                        </a:spcAft>
                      </a:pPr>
                      <a:r>
                        <a:rPr lang="en-US" sz="2000" b="0" i="0" u="none" strike="noStrike" dirty="0">
                          <a:effectLst/>
                          <a:latin typeface="Calibri" panose="020F0502020204030204" pitchFamily="34" charset="0"/>
                          <a:ea typeface="Calibri" panose="020F0502020204030204" pitchFamily="34" charset="0"/>
                          <a:cs typeface="Cordia New" panose="020B0304020202020204" pitchFamily="34" charset="-34"/>
                        </a:rPr>
                        <a:t>Miscellaneous:</a:t>
                      </a:r>
                      <a:r>
                        <a:rPr lang="en-US" sz="2000" b="0" i="0" u="none" strike="noStrike" spc="-10" dirty="0">
                          <a:effectLst/>
                          <a:latin typeface="Calibri" panose="020F0502020204030204" pitchFamily="34" charset="0"/>
                          <a:ea typeface="Calibri" panose="020F0502020204030204" pitchFamily="34" charset="0"/>
                          <a:cs typeface="Cordia New" panose="020B0304020202020204" pitchFamily="34" charset="-34"/>
                        </a:rPr>
                        <a:t> </a:t>
                      </a:r>
                      <a:r>
                        <a:rPr lang="en-US" sz="2000" b="0" i="0" u="none" strike="noStrike" dirty="0">
                          <a:effectLst/>
                          <a:latin typeface="Calibri" panose="020F0502020204030204" pitchFamily="34" charset="0"/>
                          <a:ea typeface="Calibri" panose="020F0502020204030204" pitchFamily="34" charset="0"/>
                          <a:cs typeface="Cordia New" panose="020B0304020202020204" pitchFamily="34" charset="-34"/>
                        </a:rPr>
                        <a:t>Perf</a:t>
                      </a:r>
                      <a:endParaRPr lang="en-US" sz="2900" b="0" i="0" u="none" strike="noStrike" dirty="0">
                        <a:effectLst/>
                        <a:latin typeface="Arial" panose="020B0604020202020204" pitchFamily="34" charset="0"/>
                      </a:endParaRPr>
                    </a:p>
                    <a:p>
                      <a:pPr marL="73152" marR="320040" algn="l" fontAlgn="t">
                        <a:lnSpc>
                          <a:spcPts val="1450"/>
                        </a:lnSpc>
                        <a:spcBef>
                          <a:spcPts val="5"/>
                        </a:spcBef>
                        <a:spcAft>
                          <a:spcPts val="0"/>
                        </a:spcAft>
                      </a:pPr>
                      <a:r>
                        <a:rPr lang="en-US" sz="2000" b="0" i="0" u="none" strike="noStrike" dirty="0" err="1">
                          <a:effectLst/>
                          <a:latin typeface="Calibri" panose="020F0502020204030204" pitchFamily="34" charset="0"/>
                          <a:ea typeface="Calibri" panose="020F0502020204030204" pitchFamily="34" charset="0"/>
                          <a:cs typeface="Cordia New" panose="020B0304020202020204" pitchFamily="34" charset="-34"/>
                        </a:rPr>
                        <a:t>Board,Connectors</a:t>
                      </a:r>
                      <a:r>
                        <a:rPr lang="en-US" sz="2000" b="0" i="0" u="none" strike="noStrike" dirty="0">
                          <a:effectLst/>
                          <a:latin typeface="Calibri" panose="020F0502020204030204" pitchFamily="34" charset="0"/>
                          <a:ea typeface="Calibri" panose="020F0502020204030204" pitchFamily="34" charset="0"/>
                          <a:cs typeface="Cordia New" panose="020B0304020202020204" pitchFamily="34" charset="-34"/>
                        </a:rPr>
                        <a:t>,</a:t>
                      </a:r>
                      <a:r>
                        <a:rPr lang="en-US" sz="2000" b="0" i="0" u="none" strike="noStrike" spc="5" dirty="0">
                          <a:effectLst/>
                          <a:latin typeface="Calibri" panose="020F0502020204030204" pitchFamily="34" charset="0"/>
                          <a:ea typeface="Calibri" panose="020F0502020204030204" pitchFamily="34" charset="0"/>
                          <a:cs typeface="Cordia New" panose="020B0304020202020204" pitchFamily="34" charset="-34"/>
                        </a:rPr>
                        <a:t> </a:t>
                      </a:r>
                      <a:r>
                        <a:rPr lang="en-US" sz="2000" b="0" i="0" u="none" strike="noStrike" dirty="0" err="1">
                          <a:effectLst/>
                          <a:latin typeface="Calibri" panose="020F0502020204030204" pitchFamily="34" charset="0"/>
                          <a:ea typeface="Calibri" panose="020F0502020204030204" pitchFamily="34" charset="0"/>
                          <a:cs typeface="Cordia New" panose="020B0304020202020204" pitchFamily="34" charset="-34"/>
                        </a:rPr>
                        <a:t>Enclosures,Screws</a:t>
                      </a:r>
                      <a:r>
                        <a:rPr lang="en-US" sz="2000" b="0" i="0" u="none" strike="noStrike" dirty="0">
                          <a:effectLst/>
                          <a:latin typeface="Calibri" panose="020F0502020204030204" pitchFamily="34" charset="0"/>
                          <a:ea typeface="Calibri" panose="020F0502020204030204" pitchFamily="34" charset="0"/>
                          <a:cs typeface="Cordia New" panose="020B0304020202020204" pitchFamily="34" charset="-34"/>
                        </a:rPr>
                        <a:t>,</a:t>
                      </a:r>
                      <a:r>
                        <a:rPr lang="en-US" sz="2000" b="0" i="0" u="none" strike="noStrike" spc="-50" dirty="0">
                          <a:effectLst/>
                          <a:latin typeface="Calibri" panose="020F0502020204030204" pitchFamily="34" charset="0"/>
                          <a:ea typeface="Calibri" panose="020F0502020204030204" pitchFamily="34" charset="0"/>
                          <a:cs typeface="Cordia New" panose="020B0304020202020204" pitchFamily="34" charset="-34"/>
                        </a:rPr>
                        <a:t> </a:t>
                      </a:r>
                      <a:r>
                        <a:rPr lang="en-US" sz="2000" b="0" i="0" u="none" strike="noStrike" dirty="0" err="1">
                          <a:effectLst/>
                          <a:latin typeface="Calibri" panose="020F0502020204030204" pitchFamily="34" charset="0"/>
                          <a:ea typeface="Calibri" panose="020F0502020204030204" pitchFamily="34" charset="0"/>
                          <a:cs typeface="Cordia New" panose="020B0304020202020204" pitchFamily="34" charset="-34"/>
                        </a:rPr>
                        <a:t>etc</a:t>
                      </a:r>
                      <a:endParaRPr lang="en-US" sz="2900" b="0" i="0" u="none" strike="noStrike" dirty="0">
                        <a:effectLst/>
                        <a:latin typeface="Arial" panose="020B0604020202020204" pitchFamily="34" charset="0"/>
                      </a:endParaRPr>
                    </a:p>
                  </a:txBody>
                  <a:tcPr marL="15484" marR="15484" marT="154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3152" algn="l" fontAlgn="t">
                        <a:lnSpc>
                          <a:spcPts val="1445"/>
                        </a:lnSpc>
                        <a:spcBef>
                          <a:spcPts val="5"/>
                        </a:spcBef>
                        <a:spcAft>
                          <a:spcPts val="0"/>
                        </a:spcAft>
                      </a:pPr>
                      <a:endParaRPr lang="en-US" sz="2000" b="0" i="0" u="none" strike="noStrike" dirty="0">
                        <a:effectLst/>
                        <a:latin typeface="Calibri" panose="020F0502020204030204" pitchFamily="34" charset="0"/>
                        <a:ea typeface="Calibri" panose="020F0502020204030204" pitchFamily="34" charset="0"/>
                        <a:cs typeface="Cordia New" panose="020B0304020202020204" pitchFamily="34" charset="-34"/>
                      </a:endParaRPr>
                    </a:p>
                    <a:p>
                      <a:pPr marL="73152" algn="l" fontAlgn="t">
                        <a:lnSpc>
                          <a:spcPts val="1445"/>
                        </a:lnSpc>
                        <a:spcBef>
                          <a:spcPts val="5"/>
                        </a:spcBef>
                        <a:spcAft>
                          <a:spcPts val="0"/>
                        </a:spcAft>
                      </a:pPr>
                      <a:r>
                        <a:rPr lang="en-US" sz="2000" b="0" i="0" u="none" strike="noStrike" dirty="0">
                          <a:effectLst/>
                          <a:latin typeface="Calibri" panose="020F0502020204030204" pitchFamily="34" charset="0"/>
                          <a:ea typeface="Calibri" panose="020F0502020204030204" pitchFamily="34" charset="0"/>
                          <a:cs typeface="Cordia New" panose="020B0304020202020204" pitchFamily="34" charset="-34"/>
                        </a:rPr>
                        <a:t>-</a:t>
                      </a:r>
                      <a:endParaRPr lang="en-US" sz="2900" b="0" i="0" u="none" strike="noStrike" dirty="0">
                        <a:effectLst/>
                        <a:latin typeface="Arial" panose="020B0604020202020204" pitchFamily="34" charset="0"/>
                      </a:endParaRPr>
                    </a:p>
                  </a:txBody>
                  <a:tcPr marL="15484" marR="15484" marT="154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4008" algn="l" fontAlgn="t">
                        <a:lnSpc>
                          <a:spcPts val="1445"/>
                        </a:lnSpc>
                        <a:spcBef>
                          <a:spcPts val="5"/>
                        </a:spcBef>
                        <a:spcAft>
                          <a:spcPts val="0"/>
                        </a:spcAft>
                      </a:pPr>
                      <a:endParaRPr lang="en-US" sz="2000" b="0" i="0" u="none" strike="noStrike" dirty="0">
                        <a:effectLst/>
                        <a:latin typeface="Calibri" panose="020F0502020204030204" pitchFamily="34" charset="0"/>
                        <a:ea typeface="Calibri" panose="020F0502020204030204" pitchFamily="34" charset="0"/>
                        <a:cs typeface="Cordia New" panose="020B0304020202020204" pitchFamily="34" charset="-34"/>
                      </a:endParaRPr>
                    </a:p>
                    <a:p>
                      <a:pPr marL="64008" algn="l" fontAlgn="t">
                        <a:lnSpc>
                          <a:spcPts val="1445"/>
                        </a:lnSpc>
                        <a:spcBef>
                          <a:spcPts val="5"/>
                        </a:spcBef>
                        <a:spcAft>
                          <a:spcPts val="0"/>
                        </a:spcAft>
                      </a:pPr>
                      <a:r>
                        <a:rPr lang="en-US" sz="2000" b="0" i="0" u="none" strike="noStrike" dirty="0">
                          <a:effectLst/>
                          <a:latin typeface="Calibri" panose="020F0502020204030204" pitchFamily="34" charset="0"/>
                          <a:ea typeface="Calibri" panose="020F0502020204030204" pitchFamily="34" charset="0"/>
                          <a:cs typeface="Cordia New" panose="020B0304020202020204" pitchFamily="34" charset="-34"/>
                        </a:rPr>
                        <a:t>-</a:t>
                      </a:r>
                      <a:endParaRPr lang="en-US" sz="2900" b="0" i="0" u="none" strike="noStrike" dirty="0">
                        <a:effectLst/>
                        <a:latin typeface="Arial" panose="020B0604020202020204" pitchFamily="34" charset="0"/>
                      </a:endParaRPr>
                    </a:p>
                  </a:txBody>
                  <a:tcPr marL="15484" marR="15484" marT="154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3152" algn="l" fontAlgn="t">
                        <a:lnSpc>
                          <a:spcPts val="1445"/>
                        </a:lnSpc>
                        <a:spcBef>
                          <a:spcPts val="5"/>
                        </a:spcBef>
                        <a:spcAft>
                          <a:spcPts val="0"/>
                        </a:spcAft>
                      </a:pPr>
                      <a:endParaRPr lang="en-US" sz="2000" b="0" i="0" u="none" strike="noStrike" dirty="0">
                        <a:effectLst/>
                        <a:latin typeface="Calibri" panose="020F0502020204030204" pitchFamily="34" charset="0"/>
                        <a:ea typeface="Calibri" panose="020F0502020204030204" pitchFamily="34" charset="0"/>
                        <a:cs typeface="Cordia New" panose="020B0304020202020204" pitchFamily="34" charset="-34"/>
                      </a:endParaRPr>
                    </a:p>
                    <a:p>
                      <a:pPr marL="73152" algn="l" fontAlgn="t">
                        <a:lnSpc>
                          <a:spcPts val="1445"/>
                        </a:lnSpc>
                        <a:spcBef>
                          <a:spcPts val="5"/>
                        </a:spcBef>
                        <a:spcAft>
                          <a:spcPts val="0"/>
                        </a:spcAft>
                      </a:pPr>
                      <a:r>
                        <a:rPr lang="en-US" sz="2000" b="0" i="0" u="none" strike="noStrike" dirty="0">
                          <a:effectLst/>
                          <a:latin typeface="Calibri" panose="020F0502020204030204" pitchFamily="34" charset="0"/>
                          <a:ea typeface="Calibri" panose="020F0502020204030204" pitchFamily="34" charset="0"/>
                          <a:cs typeface="Cordia New" panose="020B0304020202020204" pitchFamily="34" charset="-34"/>
                        </a:rPr>
                        <a:t>350</a:t>
                      </a:r>
                      <a:endParaRPr lang="en-US" sz="2900" b="0" i="0" u="none" strike="noStrike" dirty="0">
                        <a:effectLst/>
                        <a:latin typeface="Arial" panose="020B0604020202020204" pitchFamily="34" charset="0"/>
                      </a:endParaRPr>
                    </a:p>
                  </a:txBody>
                  <a:tcPr marL="15484" marR="15484" marT="154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75699003"/>
                  </a:ext>
                </a:extLst>
              </a:tr>
            </a:tbl>
          </a:graphicData>
        </a:graphic>
      </p:graphicFrame>
    </p:spTree>
    <p:extLst>
      <p:ext uri="{BB962C8B-B14F-4D97-AF65-F5344CB8AC3E}">
        <p14:creationId xmlns:p14="http://schemas.microsoft.com/office/powerpoint/2010/main" val="20246409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37D70-F0B7-1CDB-9BF2-5CD9C754BC55}"/>
              </a:ext>
            </a:extLst>
          </p:cNvPr>
          <p:cNvSpPr>
            <a:spLocks noGrp="1"/>
          </p:cNvSpPr>
          <p:nvPr>
            <p:ph type="title"/>
          </p:nvPr>
        </p:nvSpPr>
        <p:spPr>
          <a:xfrm>
            <a:off x="881520" y="2358501"/>
            <a:ext cx="8596668" cy="1320800"/>
          </a:xfrm>
        </p:spPr>
        <p:txBody>
          <a:bodyPr>
            <a:normAutofit/>
          </a:bodyPr>
          <a:lstStyle/>
          <a:p>
            <a:pPr algn="ctr"/>
            <a:r>
              <a:rPr lang="en-IN" sz="7200" dirty="0"/>
              <a:t>Thank You!!</a:t>
            </a:r>
          </a:p>
        </p:txBody>
      </p:sp>
    </p:spTree>
    <p:extLst>
      <p:ext uri="{BB962C8B-B14F-4D97-AF65-F5344CB8AC3E}">
        <p14:creationId xmlns:p14="http://schemas.microsoft.com/office/powerpoint/2010/main" val="3395035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886D4-9E6D-97AD-6462-A6FF59770D68}"/>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96F01586-09FA-DE89-05CC-7C5078F6748D}"/>
              </a:ext>
            </a:extLst>
          </p:cNvPr>
          <p:cNvSpPr>
            <a:spLocks noGrp="1"/>
          </p:cNvSpPr>
          <p:nvPr>
            <p:ph idx="1"/>
          </p:nvPr>
        </p:nvSpPr>
        <p:spPr/>
        <p:txBody>
          <a:bodyPr>
            <a:normAutofit/>
          </a:bodyPr>
          <a:lstStyle/>
          <a:p>
            <a:r>
              <a:rPr lang="en-IN" sz="2400" dirty="0">
                <a:effectLst/>
                <a:latin typeface="Calibri" panose="020F0502020204030204" pitchFamily="34" charset="0"/>
                <a:ea typeface="Times New Roman" panose="02020603050405020304" pitchFamily="18" charset="0"/>
              </a:rPr>
              <a:t>Machines produce vibrations under normal operation. These vibrations produced by machinery are vital indicators of machine health. </a:t>
            </a:r>
          </a:p>
          <a:p>
            <a:r>
              <a:rPr lang="en-IN" sz="2400" dirty="0">
                <a:effectLst/>
                <a:latin typeface="Calibri" panose="020F0502020204030204" pitchFamily="34" charset="0"/>
                <a:ea typeface="Times New Roman" panose="02020603050405020304" pitchFamily="18" charset="0"/>
              </a:rPr>
              <a:t>Vibration analysis is used as a tool to determine a machine’s condition and the specific cause and location of problems, </a:t>
            </a:r>
            <a:r>
              <a:rPr lang="en-IN" sz="2400" b="1" dirty="0">
                <a:effectLst/>
                <a:latin typeface="Calibri" panose="020F0502020204030204" pitchFamily="34" charset="0"/>
                <a:ea typeface="Times New Roman" panose="02020603050405020304" pitchFamily="18" charset="0"/>
              </a:rPr>
              <a:t>minimizing downtime and repair costs.</a:t>
            </a:r>
            <a:endParaRPr lang="en-IN" sz="2200" dirty="0"/>
          </a:p>
        </p:txBody>
      </p:sp>
    </p:spTree>
    <p:extLst>
      <p:ext uri="{BB962C8B-B14F-4D97-AF65-F5344CB8AC3E}">
        <p14:creationId xmlns:p14="http://schemas.microsoft.com/office/powerpoint/2010/main" val="31139295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AA447-59F5-C1F3-8B1B-B8D1AE524F86}"/>
              </a:ext>
            </a:extLst>
          </p:cNvPr>
          <p:cNvSpPr>
            <a:spLocks noGrp="1"/>
          </p:cNvSpPr>
          <p:nvPr>
            <p:ph type="title"/>
          </p:nvPr>
        </p:nvSpPr>
        <p:spPr/>
        <p:txBody>
          <a:bodyPr/>
          <a:lstStyle/>
          <a:p>
            <a:r>
              <a:rPr lang="en-IN" dirty="0"/>
              <a:t>Objectives</a:t>
            </a:r>
          </a:p>
        </p:txBody>
      </p:sp>
      <p:sp>
        <p:nvSpPr>
          <p:cNvPr id="3" name="Content Placeholder 2">
            <a:extLst>
              <a:ext uri="{FF2B5EF4-FFF2-40B4-BE49-F238E27FC236}">
                <a16:creationId xmlns:a16="http://schemas.microsoft.com/office/drawing/2014/main" id="{59B1689A-638D-44AA-42EE-0509A27D1541}"/>
              </a:ext>
            </a:extLst>
          </p:cNvPr>
          <p:cNvSpPr>
            <a:spLocks noGrp="1"/>
          </p:cNvSpPr>
          <p:nvPr>
            <p:ph idx="1"/>
          </p:nvPr>
        </p:nvSpPr>
        <p:spPr/>
        <p:txBody>
          <a:bodyPr>
            <a:normAutofit/>
          </a:bodyPr>
          <a:lstStyle/>
          <a:p>
            <a:pPr marL="952500">
              <a:lnSpc>
                <a:spcPct val="115000"/>
              </a:lnSpc>
              <a:spcAft>
                <a:spcPts val="1000"/>
              </a:spcAft>
            </a:pPr>
            <a:r>
              <a:rPr lang="en-US" sz="2400" dirty="0">
                <a:effectLst/>
                <a:latin typeface="Calibri" panose="020F0502020204030204" pitchFamily="34" charset="0"/>
                <a:ea typeface="Times New Roman" panose="02020603050405020304" pitchFamily="18" charset="0"/>
                <a:cs typeface="Calibri" panose="020F0502020204030204" pitchFamily="34" charset="0"/>
              </a:rPr>
              <a:t>To design and develop a system to monitor the level and patterns of vibrations within a component or structure of a machine and detect abnormal vibration events to determine the machine’s overall condition.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88354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AA447-59F5-C1F3-8B1B-B8D1AE524F86}"/>
              </a:ext>
            </a:extLst>
          </p:cNvPr>
          <p:cNvSpPr>
            <a:spLocks noGrp="1"/>
          </p:cNvSpPr>
          <p:nvPr>
            <p:ph type="title"/>
          </p:nvPr>
        </p:nvSpPr>
        <p:spPr/>
        <p:txBody>
          <a:bodyPr/>
          <a:lstStyle/>
          <a:p>
            <a:r>
              <a:rPr lang="en-IN" dirty="0"/>
              <a:t>Existing Solutions:</a:t>
            </a:r>
          </a:p>
        </p:txBody>
      </p:sp>
      <p:pic>
        <p:nvPicPr>
          <p:cNvPr id="5" name="Content Placeholder 4">
            <a:extLst>
              <a:ext uri="{FF2B5EF4-FFF2-40B4-BE49-F238E27FC236}">
                <a16:creationId xmlns:a16="http://schemas.microsoft.com/office/drawing/2014/main" id="{2D66DECE-71DF-2D27-457C-5B877F4F94A9}"/>
              </a:ext>
            </a:extLst>
          </p:cNvPr>
          <p:cNvPicPr>
            <a:picLocks noGrp="1" noChangeAspect="1"/>
          </p:cNvPicPr>
          <p:nvPr>
            <p:ph idx="1"/>
          </p:nvPr>
        </p:nvPicPr>
        <p:blipFill>
          <a:blip r:embed="rId2"/>
          <a:stretch>
            <a:fillRect/>
          </a:stretch>
        </p:blipFill>
        <p:spPr>
          <a:xfrm>
            <a:off x="458259" y="1735444"/>
            <a:ext cx="4447116" cy="3192156"/>
          </a:xfrm>
        </p:spPr>
      </p:pic>
      <p:pic>
        <p:nvPicPr>
          <p:cNvPr id="7" name="Picture 6">
            <a:extLst>
              <a:ext uri="{FF2B5EF4-FFF2-40B4-BE49-F238E27FC236}">
                <a16:creationId xmlns:a16="http://schemas.microsoft.com/office/drawing/2014/main" id="{54AA56E9-9DD2-769C-3853-B11F2CEBDE0B}"/>
              </a:ext>
            </a:extLst>
          </p:cNvPr>
          <p:cNvPicPr>
            <a:picLocks noChangeAspect="1"/>
          </p:cNvPicPr>
          <p:nvPr/>
        </p:nvPicPr>
        <p:blipFill>
          <a:blip r:embed="rId3"/>
          <a:stretch>
            <a:fillRect/>
          </a:stretch>
        </p:blipFill>
        <p:spPr>
          <a:xfrm>
            <a:off x="5447913" y="3435900"/>
            <a:ext cx="5972562" cy="2983401"/>
          </a:xfrm>
          <a:prstGeom prst="rect">
            <a:avLst/>
          </a:prstGeom>
        </p:spPr>
      </p:pic>
    </p:spTree>
    <p:extLst>
      <p:ext uri="{BB962C8B-B14F-4D97-AF65-F5344CB8AC3E}">
        <p14:creationId xmlns:p14="http://schemas.microsoft.com/office/powerpoint/2010/main" val="3318824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6B0B1-A5AE-8599-FE5D-9D7799BBC827}"/>
              </a:ext>
            </a:extLst>
          </p:cNvPr>
          <p:cNvSpPr>
            <a:spLocks noGrp="1"/>
          </p:cNvSpPr>
          <p:nvPr>
            <p:ph type="title"/>
          </p:nvPr>
        </p:nvSpPr>
        <p:spPr/>
        <p:txBody>
          <a:bodyPr>
            <a:noAutofit/>
          </a:bodyPr>
          <a:lstStyle/>
          <a:p>
            <a:pPr marL="457200" rtl="0">
              <a:spcBef>
                <a:spcPts val="0"/>
              </a:spcBef>
              <a:spcAft>
                <a:spcPts val="0"/>
              </a:spcAft>
            </a:pPr>
            <a:r>
              <a:rPr lang="en-IN" b="0" i="0" dirty="0">
                <a:solidFill>
                  <a:srgbClr val="0070C0"/>
                </a:solidFill>
                <a:effectLst/>
                <a:latin typeface="Arial" panose="020B0604020202020204" pitchFamily="34" charset="0"/>
              </a:rPr>
              <a:t>Working </a:t>
            </a:r>
            <a:r>
              <a:rPr lang="en-IN" b="0" i="0" dirty="0">
                <a:solidFill>
                  <a:srgbClr val="0070C0"/>
                </a:solidFill>
                <a:effectLst/>
              </a:rPr>
              <a:t>Principle</a:t>
            </a:r>
            <a:r>
              <a:rPr lang="en-IN" b="0" i="0" dirty="0">
                <a:solidFill>
                  <a:srgbClr val="0070C0"/>
                </a:solidFill>
                <a:effectLst/>
                <a:latin typeface="Arial" panose="020B0604020202020204" pitchFamily="34" charset="0"/>
              </a:rPr>
              <a:t>:</a:t>
            </a:r>
            <a:br>
              <a:rPr lang="en-IN" b="0" dirty="0">
                <a:solidFill>
                  <a:srgbClr val="0070C0"/>
                </a:solidFill>
                <a:effectLst/>
              </a:rPr>
            </a:br>
            <a:br>
              <a:rPr lang="en-IN" dirty="0">
                <a:solidFill>
                  <a:srgbClr val="0070C0"/>
                </a:solidFill>
              </a:rPr>
            </a:br>
            <a:endParaRPr lang="en-IN" dirty="0">
              <a:solidFill>
                <a:srgbClr val="0070C0"/>
              </a:solidFill>
            </a:endParaRPr>
          </a:p>
        </p:txBody>
      </p:sp>
      <p:sp>
        <p:nvSpPr>
          <p:cNvPr id="3" name="Content Placeholder 2">
            <a:extLst>
              <a:ext uri="{FF2B5EF4-FFF2-40B4-BE49-F238E27FC236}">
                <a16:creationId xmlns:a16="http://schemas.microsoft.com/office/drawing/2014/main" id="{38721D64-B2C5-5047-89D0-5BE199C1B1E4}"/>
              </a:ext>
            </a:extLst>
          </p:cNvPr>
          <p:cNvSpPr>
            <a:spLocks noGrp="1"/>
          </p:cNvSpPr>
          <p:nvPr>
            <p:ph idx="1"/>
          </p:nvPr>
        </p:nvSpPr>
        <p:spPr/>
        <p:txBody>
          <a:bodyPr>
            <a:noAutofit/>
          </a:bodyPr>
          <a:lstStyle/>
          <a:p>
            <a:br>
              <a:rPr lang="en-US" sz="2500" dirty="0"/>
            </a:br>
            <a:r>
              <a:rPr lang="en-US" sz="2500" dirty="0"/>
              <a:t>The LabView acquires data from the ADXL345 sensor via the Arduino using the I2C protocol and then displays the data on the </a:t>
            </a:r>
            <a:r>
              <a:rPr lang="en-US" sz="2500" dirty="0" err="1"/>
              <a:t>labview</a:t>
            </a:r>
            <a:r>
              <a:rPr lang="en-US" sz="2500" dirty="0"/>
              <a:t> front panel .</a:t>
            </a:r>
          </a:p>
          <a:p>
            <a:r>
              <a:rPr lang="en-US" sz="2500" dirty="0"/>
              <a:t>When the vibrations of the sensor crosses a user defined limit then the relays are turned OFF, A indicator LED is switched ON to indicate that a fault has occurred and the program is stopped.</a:t>
            </a:r>
          </a:p>
          <a:p>
            <a:pPr marL="0" indent="0">
              <a:buNone/>
            </a:pPr>
            <a:endParaRPr lang="en-IN" sz="2500" dirty="0"/>
          </a:p>
        </p:txBody>
      </p:sp>
    </p:spTree>
    <p:extLst>
      <p:ext uri="{BB962C8B-B14F-4D97-AF65-F5344CB8AC3E}">
        <p14:creationId xmlns:p14="http://schemas.microsoft.com/office/powerpoint/2010/main" val="1134221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BBF8B-A4C0-EF3A-3E66-95664B032620}"/>
              </a:ext>
            </a:extLst>
          </p:cNvPr>
          <p:cNvSpPr>
            <a:spLocks noGrp="1"/>
          </p:cNvSpPr>
          <p:nvPr>
            <p:ph type="title"/>
          </p:nvPr>
        </p:nvSpPr>
        <p:spPr/>
        <p:txBody>
          <a:bodyPr/>
          <a:lstStyle/>
          <a:p>
            <a:r>
              <a:rPr lang="en-IN" dirty="0"/>
              <a:t>Vibration Analysis</a:t>
            </a:r>
          </a:p>
        </p:txBody>
      </p:sp>
      <p:pic>
        <p:nvPicPr>
          <p:cNvPr id="4" name="Picture 3">
            <a:extLst>
              <a:ext uri="{FF2B5EF4-FFF2-40B4-BE49-F238E27FC236}">
                <a16:creationId xmlns:a16="http://schemas.microsoft.com/office/drawing/2014/main" id="{962C60E6-8517-1B12-0312-EC53799ABE7E}"/>
              </a:ext>
            </a:extLst>
          </p:cNvPr>
          <p:cNvPicPr>
            <a:picLocks noChangeAspect="1"/>
          </p:cNvPicPr>
          <p:nvPr/>
        </p:nvPicPr>
        <p:blipFill>
          <a:blip r:embed="rId2"/>
          <a:stretch>
            <a:fillRect/>
          </a:stretch>
        </p:blipFill>
        <p:spPr>
          <a:xfrm>
            <a:off x="953383" y="1613237"/>
            <a:ext cx="6515665" cy="4191363"/>
          </a:xfrm>
          <a:prstGeom prst="rect">
            <a:avLst/>
          </a:prstGeom>
        </p:spPr>
      </p:pic>
    </p:spTree>
    <p:extLst>
      <p:ext uri="{BB962C8B-B14F-4D97-AF65-F5344CB8AC3E}">
        <p14:creationId xmlns:p14="http://schemas.microsoft.com/office/powerpoint/2010/main" val="770964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BBF8B-A4C0-EF3A-3E66-95664B032620}"/>
              </a:ext>
            </a:extLst>
          </p:cNvPr>
          <p:cNvSpPr>
            <a:spLocks noGrp="1"/>
          </p:cNvSpPr>
          <p:nvPr>
            <p:ph type="title"/>
          </p:nvPr>
        </p:nvSpPr>
        <p:spPr/>
        <p:txBody>
          <a:bodyPr/>
          <a:lstStyle/>
          <a:p>
            <a:r>
              <a:rPr lang="en-IN" dirty="0"/>
              <a:t>Vibration Analysis-Bearings</a:t>
            </a:r>
          </a:p>
        </p:txBody>
      </p:sp>
      <p:pic>
        <p:nvPicPr>
          <p:cNvPr id="4" name="Picture 3">
            <a:extLst>
              <a:ext uri="{FF2B5EF4-FFF2-40B4-BE49-F238E27FC236}">
                <a16:creationId xmlns:a16="http://schemas.microsoft.com/office/drawing/2014/main" id="{A4BA264F-7E24-48E1-14CC-90572EF330F9}"/>
              </a:ext>
            </a:extLst>
          </p:cNvPr>
          <p:cNvPicPr>
            <a:picLocks noChangeAspect="1"/>
          </p:cNvPicPr>
          <p:nvPr/>
        </p:nvPicPr>
        <p:blipFill>
          <a:blip r:embed="rId2"/>
          <a:stretch>
            <a:fillRect/>
          </a:stretch>
        </p:blipFill>
        <p:spPr>
          <a:xfrm>
            <a:off x="1135154" y="2549525"/>
            <a:ext cx="7379389" cy="2997201"/>
          </a:xfrm>
          <a:prstGeom prst="rect">
            <a:avLst/>
          </a:prstGeom>
        </p:spPr>
      </p:pic>
    </p:spTree>
    <p:extLst>
      <p:ext uri="{BB962C8B-B14F-4D97-AF65-F5344CB8AC3E}">
        <p14:creationId xmlns:p14="http://schemas.microsoft.com/office/powerpoint/2010/main" val="2073163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ED7EB-1BF6-2BD2-76FC-1838858436B6}"/>
              </a:ext>
            </a:extLst>
          </p:cNvPr>
          <p:cNvSpPr>
            <a:spLocks noGrp="1"/>
          </p:cNvSpPr>
          <p:nvPr>
            <p:ph type="title"/>
          </p:nvPr>
        </p:nvSpPr>
        <p:spPr>
          <a:xfrm>
            <a:off x="643778" y="0"/>
            <a:ext cx="8596668" cy="1320800"/>
          </a:xfrm>
        </p:spPr>
        <p:txBody>
          <a:bodyPr>
            <a:normAutofit/>
          </a:bodyPr>
          <a:lstStyle/>
          <a:p>
            <a:r>
              <a:rPr lang="en-IN" sz="3000" dirty="0"/>
              <a:t>Circuit Diagram</a:t>
            </a:r>
          </a:p>
        </p:txBody>
      </p:sp>
      <p:pic>
        <p:nvPicPr>
          <p:cNvPr id="4" name="Picture 3">
            <a:extLst>
              <a:ext uri="{FF2B5EF4-FFF2-40B4-BE49-F238E27FC236}">
                <a16:creationId xmlns:a16="http://schemas.microsoft.com/office/drawing/2014/main" id="{8D489FF1-2DF3-9DC9-668C-43D545AC1DCE}"/>
              </a:ext>
            </a:extLst>
          </p:cNvPr>
          <p:cNvPicPr>
            <a:picLocks noChangeAspect="1"/>
          </p:cNvPicPr>
          <p:nvPr/>
        </p:nvPicPr>
        <p:blipFill>
          <a:blip r:embed="rId2"/>
          <a:stretch>
            <a:fillRect/>
          </a:stretch>
        </p:blipFill>
        <p:spPr>
          <a:xfrm>
            <a:off x="643778" y="685800"/>
            <a:ext cx="9214597" cy="5972175"/>
          </a:xfrm>
          <a:prstGeom prst="rect">
            <a:avLst/>
          </a:prstGeom>
        </p:spPr>
      </p:pic>
    </p:spTree>
    <p:extLst>
      <p:ext uri="{BB962C8B-B14F-4D97-AF65-F5344CB8AC3E}">
        <p14:creationId xmlns:p14="http://schemas.microsoft.com/office/powerpoint/2010/main" val="3549131834"/>
      </p:ext>
    </p:extLst>
  </p:cSld>
  <p:clrMapOvr>
    <a:masterClrMapping/>
  </p:clrMapOvr>
</p:sld>
</file>

<file path=ppt/theme/theme1.xml><?xml version="1.0" encoding="utf-8"?>
<a:theme xmlns:a="http://schemas.openxmlformats.org/drawingml/2006/main" name="Facet">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EC9B88FC9A6D147BA230F9CAA146BE4" ma:contentTypeVersion="11" ma:contentTypeDescription="Create a new document." ma:contentTypeScope="" ma:versionID="061d68e11d91d42256d2311536fee441">
  <xsd:schema xmlns:xsd="http://www.w3.org/2001/XMLSchema" xmlns:xs="http://www.w3.org/2001/XMLSchema" xmlns:p="http://schemas.microsoft.com/office/2006/metadata/properties" xmlns:ns3="d8ca1f6a-ab52-4af8-ba05-c2fc5dbf71c1" xmlns:ns4="9e7a2005-69e5-4e9d-a928-0144750ed877" targetNamespace="http://schemas.microsoft.com/office/2006/metadata/properties" ma:root="true" ma:fieldsID="b55238d0321b77345066d52a391212be" ns3:_="" ns4:_="">
    <xsd:import namespace="d8ca1f6a-ab52-4af8-ba05-c2fc5dbf71c1"/>
    <xsd:import namespace="9e7a2005-69e5-4e9d-a928-0144750ed877"/>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8ca1f6a-ab52-4af8-ba05-c2fc5dbf71c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e7a2005-69e5-4e9d-a928-0144750ed877"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9F71AA-70F6-4AF8-92D7-F6EAC883B0FC}">
  <ds:schemaRefs>
    <ds:schemaRef ds:uri="http://purl.org/dc/terms/"/>
    <ds:schemaRef ds:uri="d8ca1f6a-ab52-4af8-ba05-c2fc5dbf71c1"/>
    <ds:schemaRef ds:uri="9e7a2005-69e5-4e9d-a928-0144750ed877"/>
    <ds:schemaRef ds:uri="http://schemas.microsoft.com/office/2006/documentManagement/types"/>
    <ds:schemaRef ds:uri="http://purl.org/dc/elements/1.1/"/>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B17ABFB9-4F32-4607-8393-205F8378E39B}">
  <ds:schemaRefs>
    <ds:schemaRef ds:uri="http://schemas.microsoft.com/sharepoint/v3/contenttype/forms"/>
  </ds:schemaRefs>
</ds:datastoreItem>
</file>

<file path=customXml/itemProps3.xml><?xml version="1.0" encoding="utf-8"?>
<ds:datastoreItem xmlns:ds="http://schemas.openxmlformats.org/officeDocument/2006/customXml" ds:itemID="{33741EED-C636-4F00-8C12-510D44D537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8ca1f6a-ab52-4af8-ba05-c2fc5dbf71c1"/>
    <ds:schemaRef ds:uri="9e7a2005-69e5-4e9d-a928-0144750ed8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Facet</Template>
  <TotalTime>1226</TotalTime>
  <Words>658</Words>
  <Application>Microsoft Office PowerPoint</Application>
  <PresentationFormat>Widescreen</PresentationFormat>
  <Paragraphs>90</Paragraphs>
  <Slides>21</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Berlin Sans FB</vt:lpstr>
      <vt:lpstr>Calibri</vt:lpstr>
      <vt:lpstr>Trebuchet MS</vt:lpstr>
      <vt:lpstr>Wingdings 3</vt:lpstr>
      <vt:lpstr>Facet</vt:lpstr>
      <vt:lpstr>MEASUREMENTS AND INSTRUMENTAION MINI PROJECT</vt:lpstr>
      <vt:lpstr>Group Members:</vt:lpstr>
      <vt:lpstr>Introduction</vt:lpstr>
      <vt:lpstr>Objectives</vt:lpstr>
      <vt:lpstr>Existing Solutions:</vt:lpstr>
      <vt:lpstr>Working Principle:  </vt:lpstr>
      <vt:lpstr>Vibration Analysis</vt:lpstr>
      <vt:lpstr>Vibration Analysis-Bearings</vt:lpstr>
      <vt:lpstr>Circuit Diagram</vt:lpstr>
      <vt:lpstr>LabView VI</vt:lpstr>
      <vt:lpstr>SENSOR MOUNT</vt:lpstr>
      <vt:lpstr>Enclosure </vt:lpstr>
      <vt:lpstr>Flowchart</vt:lpstr>
      <vt:lpstr>Results and Simulations</vt:lpstr>
      <vt:lpstr>Conclusion</vt:lpstr>
      <vt:lpstr>Limitations</vt:lpstr>
      <vt:lpstr>Applications:</vt:lpstr>
      <vt:lpstr>Applications:</vt:lpstr>
      <vt:lpstr>Impact on public safety</vt:lpstr>
      <vt:lpstr>Bill Of Materials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MICROCONTROLLERS MINI PROJECT</dc:title>
  <dc:creator>ANUSHKA KHANNA - 200906232</dc:creator>
  <cp:lastModifiedBy>BRADLEY CHRISBEN BANGERA - 200906413</cp:lastModifiedBy>
  <cp:revision>16</cp:revision>
  <dcterms:created xsi:type="dcterms:W3CDTF">2022-05-14T11:13:51Z</dcterms:created>
  <dcterms:modified xsi:type="dcterms:W3CDTF">2022-10-26T10:00:38Z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0x0101001EC9B88FC9A6D147BA230F9CAA146BE4</vt:lpwstr>
  </property>
</Properties>
</file>